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7" r:id="rId10"/>
    <p:sldId id="269" r:id="rId11"/>
    <p:sldId id="270" r:id="rId12"/>
    <p:sldId id="271" r:id="rId13"/>
    <p:sldId id="272" r:id="rId14"/>
    <p:sldId id="273" r:id="rId15"/>
    <p:sldId id="264" r:id="rId16"/>
    <p:sldId id="274" r:id="rId17"/>
    <p:sldId id="275" r:id="rId18"/>
    <p:sldId id="276" r:id="rId19"/>
    <p:sldId id="277" r:id="rId20"/>
    <p:sldId id="278" r:id="rId21"/>
    <p:sldId id="265" r:id="rId22"/>
    <p:sldId id="266" r:id="rId23"/>
  </p:sldIdLst>
  <p:sldSz cx="9144000" cy="6858000" type="screen4x3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01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118"/>
    <p:restoredTop sz="94554"/>
  </p:normalViewPr>
  <p:slideViewPr>
    <p:cSldViewPr>
      <p:cViewPr varScale="1">
        <p:scale>
          <a:sx n="68" d="100"/>
          <a:sy n="68" d="100"/>
        </p:scale>
        <p:origin x="1710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DDCF3-A62C-447E-B291-BA3EAA51E2FA}" type="datetimeFigureOut">
              <a:rPr lang="es-CO" smtClean="0"/>
              <a:t>1/10/2021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256AE-8FC3-4700-B038-4F248E6201E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006558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DDCF3-A62C-447E-B291-BA3EAA51E2FA}" type="datetimeFigureOut">
              <a:rPr lang="es-CO" smtClean="0"/>
              <a:t>1/10/2021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256AE-8FC3-4700-B038-4F248E6201E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48572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DDCF3-A62C-447E-B291-BA3EAA51E2FA}" type="datetimeFigureOut">
              <a:rPr lang="es-CO" smtClean="0"/>
              <a:t>1/10/2021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256AE-8FC3-4700-B038-4F248E6201E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312267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DDCF3-A62C-447E-B291-BA3EAA51E2FA}" type="datetimeFigureOut">
              <a:rPr lang="es-CO" smtClean="0"/>
              <a:t>1/10/2021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256AE-8FC3-4700-B038-4F248E6201E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1273429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DDCF3-A62C-447E-B291-BA3EAA51E2FA}" type="datetimeFigureOut">
              <a:rPr lang="es-CO" smtClean="0"/>
              <a:t>1/10/2021</a:t>
            </a:fld>
            <a:endParaRPr lang="es-C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256AE-8FC3-4700-B038-4F248E6201E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6070614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DDCF3-A62C-447E-B291-BA3EAA51E2FA}" type="datetimeFigureOut">
              <a:rPr lang="es-CO" smtClean="0"/>
              <a:t>1/10/2021</a:t>
            </a:fld>
            <a:endParaRPr lang="es-C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256AE-8FC3-4700-B038-4F248E6201E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489727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DDCF3-A62C-447E-B291-BA3EAA51E2FA}" type="datetimeFigureOut">
              <a:rPr lang="es-CO" smtClean="0"/>
              <a:t>1/10/2021</a:t>
            </a:fld>
            <a:endParaRPr lang="es-C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256AE-8FC3-4700-B038-4F248E6201E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199542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DDCF3-A62C-447E-B291-BA3EAA51E2FA}" type="datetimeFigureOut">
              <a:rPr lang="es-CO" smtClean="0"/>
              <a:t>1/10/2021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256AE-8FC3-4700-B038-4F248E6201E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8519380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DDCF3-A62C-447E-B291-BA3EAA51E2FA}" type="datetimeFigureOut">
              <a:rPr lang="es-CO" smtClean="0"/>
              <a:t>1/10/2021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256AE-8FC3-4700-B038-4F248E6201E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5917411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DDCF3-A62C-447E-B291-BA3EAA51E2FA}" type="datetimeFigureOut">
              <a:rPr lang="es-CO" smtClean="0"/>
              <a:t>1/10/2021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256AE-8FC3-4700-B038-4F248E6201E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241542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DDCF3-A62C-447E-B291-BA3EAA51E2FA}" type="datetimeFigureOut">
              <a:rPr lang="es-CO" smtClean="0"/>
              <a:t>1/10/2021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256AE-8FC3-4700-B038-4F248E6201ED}" type="slidenum">
              <a:rPr lang="es-CO" smtClean="0"/>
              <a:t>‹Nº›</a:t>
            </a:fld>
            <a:endParaRPr lang="es-CO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451743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DDCF3-A62C-447E-B291-BA3EAA51E2FA}" type="datetimeFigureOut">
              <a:rPr lang="es-CO" smtClean="0"/>
              <a:t>1/10/2021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256AE-8FC3-4700-B038-4F248E6201E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887091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DDCF3-A62C-447E-B291-BA3EAA51E2FA}" type="datetimeFigureOut">
              <a:rPr lang="es-CO" smtClean="0"/>
              <a:t>1/10/2021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256AE-8FC3-4700-B038-4F248E6201ED}" type="slidenum">
              <a:rPr lang="es-CO" smtClean="0"/>
              <a:t>‹Nº›</a:t>
            </a:fld>
            <a:endParaRPr lang="es-CO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788077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DDCF3-A62C-447E-B291-BA3EAA51E2FA}" type="datetimeFigureOut">
              <a:rPr lang="es-CO" smtClean="0"/>
              <a:t>1/10/2021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256AE-8FC3-4700-B038-4F248E6201E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193505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DDCF3-A62C-447E-B291-BA3EAA51E2FA}" type="datetimeFigureOut">
              <a:rPr lang="es-CO" smtClean="0"/>
              <a:t>1/10/2021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256AE-8FC3-4700-B038-4F248E6201E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9229288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DDCF3-A62C-447E-B291-BA3EAA51E2FA}" type="datetimeFigureOut">
              <a:rPr lang="es-CO" smtClean="0"/>
              <a:t>1/10/2021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256AE-8FC3-4700-B038-4F248E6201E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676498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3DDCF3-A62C-447E-B291-BA3EAA51E2FA}" type="datetimeFigureOut">
              <a:rPr lang="es-CO" smtClean="0"/>
              <a:t>1/10/2021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0A7256AE-8FC3-4700-B038-4F248E6201E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51686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  <p:sldLayoutId id="2147483888" r:id="rId12"/>
    <p:sldLayoutId id="2147483889" r:id="rId13"/>
    <p:sldLayoutId id="2147483890" r:id="rId14"/>
    <p:sldLayoutId id="2147483891" r:id="rId15"/>
    <p:sldLayoutId id="2147483892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11" Type="http://schemas.openxmlformats.org/officeDocument/2006/relationships/image" Target="../media/image15.jpeg"/><Relationship Id="rId5" Type="http://schemas.openxmlformats.org/officeDocument/2006/relationships/image" Target="../media/image9.jpeg"/><Relationship Id="rId10" Type="http://schemas.openxmlformats.org/officeDocument/2006/relationships/image" Target="../media/image14.jpeg"/><Relationship Id="rId4" Type="http://schemas.openxmlformats.org/officeDocument/2006/relationships/image" Target="../media/image8.jpeg"/><Relationship Id="rId9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Relationship Id="rId9" Type="http://schemas.openxmlformats.org/officeDocument/2006/relationships/image" Target="../media/image2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samsung\Pictures\movilizate\IMG-20210925-WA005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160338"/>
            <a:ext cx="2232248" cy="1468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11560" y="1484784"/>
            <a:ext cx="6982544" cy="2306687"/>
          </a:xfrm>
        </p:spPr>
        <p:txBody>
          <a:bodyPr>
            <a:normAutofit/>
          </a:bodyPr>
          <a:lstStyle/>
          <a:p>
            <a:r>
              <a:rPr lang="es-CO" sz="6000" i="1" dirty="0">
                <a:solidFill>
                  <a:srgbClr val="00401D"/>
                </a:solidFill>
              </a:rPr>
              <a:t>¡Movilízate activo, vamos!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8BB66A5D-4685-44C8-90C1-9CE2594F7AA3}"/>
              </a:ext>
            </a:extLst>
          </p:cNvPr>
          <p:cNvSpPr txBox="1"/>
          <p:nvPr/>
        </p:nvSpPr>
        <p:spPr>
          <a:xfrm flipH="1">
            <a:off x="1907704" y="4437112"/>
            <a:ext cx="66967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i="1" dirty="0"/>
              <a:t>Juan Sebastián Valenzuela Méndez </a:t>
            </a:r>
          </a:p>
          <a:p>
            <a:pPr algn="ctr"/>
            <a:r>
              <a:rPr lang="es-MX" sz="2400" i="1" dirty="0"/>
              <a:t>Lic. Educación física, recreación y deporte </a:t>
            </a:r>
            <a:endParaRPr lang="es-CO" sz="2400" i="1" dirty="0"/>
          </a:p>
        </p:txBody>
      </p:sp>
      <p:sp>
        <p:nvSpPr>
          <p:cNvPr id="4" name="AutoShape 2" descr="blob:https://web.whatsapp.com/e0e6f885-20bd-4e49-9842-9389902a5a4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160338"/>
            <a:ext cx="2381250" cy="1468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59137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61154" y="908720"/>
            <a:ext cx="7467600" cy="850106"/>
          </a:xfrm>
        </p:spPr>
        <p:txBody>
          <a:bodyPr>
            <a:normAutofit/>
          </a:bodyPr>
          <a:lstStyle/>
          <a:p>
            <a:pPr algn="ctr"/>
            <a:r>
              <a:rPr lang="es-CO" i="1" dirty="0">
                <a:solidFill>
                  <a:srgbClr val="FF0000"/>
                </a:solidFill>
              </a:rPr>
              <a:t>Objetivo de la conferencia 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09597" y="2060848"/>
            <a:ext cx="6770713" cy="2492545"/>
          </a:xfrm>
        </p:spPr>
        <p:txBody>
          <a:bodyPr>
            <a:normAutofit/>
          </a:bodyPr>
          <a:lstStyle/>
          <a:p>
            <a:pPr algn="just"/>
            <a:r>
              <a:rPr lang="es-CO" sz="2000" dirty="0">
                <a:solidFill>
                  <a:schemeClr val="tx1"/>
                </a:solidFill>
              </a:rPr>
              <a:t>Promover la actividad física en los conductores.</a:t>
            </a:r>
          </a:p>
          <a:p>
            <a:pPr algn="just"/>
            <a:r>
              <a:rPr lang="es-CO" sz="2000" dirty="0">
                <a:solidFill>
                  <a:schemeClr val="tx1"/>
                </a:solidFill>
              </a:rPr>
              <a:t>Prevenir la fatiga muscular en los conductores.</a:t>
            </a:r>
          </a:p>
          <a:p>
            <a:pPr algn="just"/>
            <a:r>
              <a:rPr lang="es-CO" sz="2000" dirty="0">
                <a:solidFill>
                  <a:schemeClr val="tx1"/>
                </a:solidFill>
              </a:rPr>
              <a:t>Crear  pausas activas saludables en el tiempo de conducción</a:t>
            </a:r>
            <a:r>
              <a:rPr lang="es-CO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</a:p>
          <a:p>
            <a:pPr marL="0" indent="0">
              <a:buNone/>
            </a:pPr>
            <a:r>
              <a:rPr lang="es-CO" sz="2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3355447"/>
      </p:ext>
    </p:extLst>
  </p:cSld>
  <p:clrMapOvr>
    <a:masterClrMapping/>
  </p:clrMapOvr>
  <p:transition spd="slow">
    <p:randomBar dir="vert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51520" y="2420888"/>
            <a:ext cx="7778493" cy="2952328"/>
          </a:xfrm>
        </p:spPr>
        <p:txBody>
          <a:bodyPr>
            <a:normAutofit/>
          </a:bodyPr>
          <a:lstStyle/>
          <a:p>
            <a:pPr algn="just"/>
            <a:r>
              <a:rPr lang="es-CO" sz="2400" i="1" dirty="0">
                <a:solidFill>
                  <a:srgbClr val="FF0000"/>
                </a:solidFill>
              </a:rPr>
              <a:t>Por qué</a:t>
            </a:r>
            <a:r>
              <a:rPr lang="es-CO" sz="2400" dirty="0"/>
              <a:t>: </a:t>
            </a:r>
          </a:p>
          <a:p>
            <a:pPr marL="0" indent="0" algn="just">
              <a:buNone/>
            </a:pPr>
            <a:r>
              <a:rPr lang="es-CO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La ACTIVIDAD FISICA y las pausas activas : Son breves </a:t>
            </a:r>
            <a:r>
              <a:rPr lang="es-CO" sz="2000" b="1" i="1" u="sng" dirty="0">
                <a:solidFill>
                  <a:schemeClr val="accent2">
                    <a:lumMod val="50000"/>
                  </a:schemeClr>
                </a:solidFill>
              </a:rPr>
              <a:t>descansos durante la jornada de conducción</a:t>
            </a:r>
            <a:r>
              <a:rPr lang="es-CO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 que sirven para recuperar energía, mejorar el desempeño y eficiencia en el trabajo. A través de diferentes técnicas y ejercicios como la movilidad articular que pueden ayudar a reducir la fatiga laboral, trastornos osteomusculares, cardiovasculares y prevenir el estrés.</a:t>
            </a:r>
          </a:p>
          <a:p>
            <a:endParaRPr lang="es-CO" dirty="0"/>
          </a:p>
        </p:txBody>
      </p:sp>
      <p:sp>
        <p:nvSpPr>
          <p:cNvPr id="4" name="Diagrama de flujo: proceso alternativo 3">
            <a:extLst>
              <a:ext uri="{FF2B5EF4-FFF2-40B4-BE49-F238E27FC236}">
                <a16:creationId xmlns:a16="http://schemas.microsoft.com/office/drawing/2014/main" id="{B7BDA759-2AFC-4CF7-8D81-B0F0B9C1838F}"/>
              </a:ext>
            </a:extLst>
          </p:cNvPr>
          <p:cNvSpPr/>
          <p:nvPr/>
        </p:nvSpPr>
        <p:spPr>
          <a:xfrm>
            <a:off x="611560" y="609600"/>
            <a:ext cx="2232248" cy="936104"/>
          </a:xfrm>
          <a:prstGeom prst="flowChartAlternateProcess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800" i="1" dirty="0"/>
              <a:t>¿Por qué? </a:t>
            </a:r>
            <a:endParaRPr lang="es-CO" sz="2800" i="1" dirty="0"/>
          </a:p>
        </p:txBody>
      </p:sp>
      <p:sp>
        <p:nvSpPr>
          <p:cNvPr id="5" name="Diagrama de flujo: proceso alternativo 4">
            <a:extLst>
              <a:ext uri="{FF2B5EF4-FFF2-40B4-BE49-F238E27FC236}">
                <a16:creationId xmlns:a16="http://schemas.microsoft.com/office/drawing/2014/main" id="{B2300992-8F89-4CF2-9B6F-4C6DFDAA1626}"/>
              </a:ext>
            </a:extLst>
          </p:cNvPr>
          <p:cNvSpPr/>
          <p:nvPr/>
        </p:nvSpPr>
        <p:spPr>
          <a:xfrm>
            <a:off x="3128967" y="1362472"/>
            <a:ext cx="2232248" cy="79208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800" i="1" dirty="0"/>
              <a:t>Para qué </a:t>
            </a:r>
            <a:endParaRPr lang="es-CO" sz="2800" i="1" dirty="0"/>
          </a:p>
        </p:txBody>
      </p:sp>
      <p:sp>
        <p:nvSpPr>
          <p:cNvPr id="7" name="Diagrama de flujo: proceso alternativo 6">
            <a:extLst>
              <a:ext uri="{FF2B5EF4-FFF2-40B4-BE49-F238E27FC236}">
                <a16:creationId xmlns:a16="http://schemas.microsoft.com/office/drawing/2014/main" id="{38FBF812-FB80-4278-AF11-F72708FF403F}"/>
              </a:ext>
            </a:extLst>
          </p:cNvPr>
          <p:cNvSpPr/>
          <p:nvPr/>
        </p:nvSpPr>
        <p:spPr>
          <a:xfrm>
            <a:off x="5646374" y="570384"/>
            <a:ext cx="2232248" cy="792088"/>
          </a:xfrm>
          <a:prstGeom prst="flowChartAlternateProcess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800" i="1" dirty="0"/>
              <a:t>Cómo hacerlo </a:t>
            </a:r>
            <a:endParaRPr lang="es-CO" sz="2800" i="1" dirty="0"/>
          </a:p>
        </p:txBody>
      </p:sp>
    </p:spTree>
    <p:extLst>
      <p:ext uri="{BB962C8B-B14F-4D97-AF65-F5344CB8AC3E}">
        <p14:creationId xmlns:p14="http://schemas.microsoft.com/office/powerpoint/2010/main" val="1766649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i="1" dirty="0">
                <a:solidFill>
                  <a:srgbClr val="FF0000"/>
                </a:solidFill>
              </a:rPr>
              <a:t>Para qué 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3528" y="1772816"/>
            <a:ext cx="7202761" cy="2767011"/>
          </a:xfrm>
        </p:spPr>
        <p:txBody>
          <a:bodyPr>
            <a:normAutofit fontScale="92500"/>
          </a:bodyPr>
          <a:lstStyle/>
          <a:p>
            <a:pPr algn="just"/>
            <a:r>
              <a:rPr lang="es-CO" sz="2400" i="1" dirty="0">
                <a:solidFill>
                  <a:srgbClr val="FF0000"/>
                </a:solidFill>
              </a:rPr>
              <a:t>Para qué:</a:t>
            </a:r>
            <a:r>
              <a:rPr lang="es-CO" sz="24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</a:p>
          <a:p>
            <a:pPr marL="0" indent="0" algn="just">
              <a:buNone/>
            </a:pPr>
            <a:r>
              <a:rPr lang="es-CO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La actividad física y los ejercicios de movilidad articular  preparan el cuerpo, con el  fin de evitar que las articulaciones sufran durante el tiempo de conducción del vehículo . </a:t>
            </a:r>
          </a:p>
          <a:p>
            <a:pPr marL="0" indent="0" algn="just">
              <a:buNone/>
            </a:pPr>
            <a:r>
              <a:rPr lang="es-CO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Esta es una de las razones por las que este tipo de ejercicios se realizan durante una pausa activa. Pero estos ejercicios además generan y  aportan otros beneficios para tener en cuenta:</a:t>
            </a:r>
          </a:p>
          <a:p>
            <a:pPr marL="0" lvl="0" indent="0">
              <a:buNone/>
            </a:pPr>
            <a:endParaRPr lang="es-CO" dirty="0"/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4191710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7504" y="476672"/>
            <a:ext cx="8229600" cy="532859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es-CO" dirty="0"/>
          </a:p>
          <a:p>
            <a:pPr lvl="0" algn="just"/>
            <a:r>
              <a:rPr lang="es-CO" sz="2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Aumento de la frecuencia cardíaca. </a:t>
            </a:r>
          </a:p>
          <a:p>
            <a:pPr lvl="0" algn="just"/>
            <a:r>
              <a:rPr lang="es-CO" sz="2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Dilatación de las vías ventilatorias. </a:t>
            </a:r>
          </a:p>
          <a:p>
            <a:pPr lvl="0" algn="just"/>
            <a:r>
              <a:rPr lang="es-CO" sz="2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Mejora de los procesos neuromusculares. </a:t>
            </a:r>
          </a:p>
          <a:p>
            <a:pPr lvl="0" algn="just"/>
            <a:r>
              <a:rPr lang="es-CO" sz="2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Óptima redistribución del flujo sanguíneo. </a:t>
            </a:r>
          </a:p>
          <a:p>
            <a:pPr lvl="0" algn="just"/>
            <a:r>
              <a:rPr lang="es-CO" sz="2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Disminución de la viscosa muscular. </a:t>
            </a:r>
          </a:p>
          <a:p>
            <a:pPr lvl="0" algn="just"/>
            <a:r>
              <a:rPr lang="es-CO" sz="2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Aumento de la temperatura corporal. </a:t>
            </a:r>
          </a:p>
          <a:p>
            <a:pPr lvl="0" algn="just"/>
            <a:r>
              <a:rPr lang="es-CO" sz="2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Mejora la capacidad de movimientos. </a:t>
            </a:r>
          </a:p>
          <a:p>
            <a:pPr lvl="0" algn="just"/>
            <a:r>
              <a:rPr lang="es-CO" sz="2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Reducción del riesgo de padecer artrosis. </a:t>
            </a:r>
          </a:p>
          <a:p>
            <a:pPr lvl="0" algn="just"/>
            <a:r>
              <a:rPr lang="es-CO" sz="2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Favorece la eficiencia del descanso.</a:t>
            </a:r>
          </a:p>
          <a:p>
            <a:pPr lvl="0" algn="just"/>
            <a:r>
              <a:rPr lang="es-CO" sz="2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Mejora la capacidad de deslizamientos de los tejidos de conexión (fascia). </a:t>
            </a:r>
          </a:p>
          <a:p>
            <a:pPr lvl="0" algn="just"/>
            <a:r>
              <a:rPr lang="es-CO" sz="2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Corrige y evita malas posturas. </a:t>
            </a:r>
          </a:p>
          <a:p>
            <a:endParaRPr lang="es-CO" dirty="0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A000DDC0-7FB7-486E-9DEE-B06D03CFD8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4539" y="192543"/>
            <a:ext cx="2960900" cy="172038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D3AE3F15-2631-45B5-8577-92EBC23EFF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6136" y="2187353"/>
            <a:ext cx="2685479" cy="172038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13363125-1165-4BFD-BB96-DD343E6B60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55976" y="4837456"/>
            <a:ext cx="1921966" cy="156192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31843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26513" y="1124744"/>
            <a:ext cx="6347713" cy="1320800"/>
          </a:xfrm>
        </p:spPr>
        <p:txBody>
          <a:bodyPr>
            <a:normAutofit/>
          </a:bodyPr>
          <a:lstStyle/>
          <a:p>
            <a:r>
              <a:rPr lang="es-CO" i="1" dirty="0">
                <a:solidFill>
                  <a:srgbClr val="FF0000"/>
                </a:solidFill>
              </a:rPr>
              <a:t>Cómo hacerlo 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79512" y="1772956"/>
            <a:ext cx="7130753" cy="280065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s-CO" dirty="0"/>
          </a:p>
          <a:p>
            <a:pPr algn="just"/>
            <a:r>
              <a:rPr lang="es-CO" sz="2200" i="1" dirty="0">
                <a:solidFill>
                  <a:srgbClr val="FF0000"/>
                </a:solidFill>
              </a:rPr>
              <a:t>Cómo hacerlo: </a:t>
            </a:r>
          </a:p>
          <a:p>
            <a:pPr marL="0" indent="0" algn="just">
              <a:buNone/>
            </a:pPr>
            <a:r>
              <a:rPr lang="es-CO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La actividad física y  movilidad articular es importante trabajarla antes, durante y después de cada jornada laboral. A continuación, te proponemos una rutina de ejercicios de movilidad estáticos que te ayudarán a trabajar tus articulaciones en cualquier parte o lugar, como en el auto que conduce o en la casa.</a:t>
            </a:r>
          </a:p>
        </p:txBody>
      </p:sp>
    </p:spTree>
    <p:extLst>
      <p:ext uri="{BB962C8B-B14F-4D97-AF65-F5344CB8AC3E}">
        <p14:creationId xmlns:p14="http://schemas.microsoft.com/office/powerpoint/2010/main" val="805629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7504" y="1628800"/>
            <a:ext cx="8229600" cy="2520280"/>
          </a:xfrm>
        </p:spPr>
        <p:txBody>
          <a:bodyPr>
            <a:normAutofit/>
          </a:bodyPr>
          <a:lstStyle/>
          <a:p>
            <a:pPr algn="just"/>
            <a:r>
              <a:rPr lang="es-CO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Iniciaremos con un calentamiento previo a las actividades que vamos a realizar como:</a:t>
            </a:r>
          </a:p>
          <a:p>
            <a:pPr marL="0" indent="0" algn="just">
              <a:buNone/>
            </a:pPr>
            <a:r>
              <a:rPr lang="es-CO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Una movilidad articular, después de cinco minutos de movilidad estática pasamos a una movilidad dinámica con banda, la cual se trabajara con repeticiones de 10 x cada  ejercicio, luego un trabajo oculomanual o coordinativo, lo cual te ayuda en concentración a la hora de manejar, así descansa la mente y baja las pulsaciones.</a:t>
            </a:r>
          </a:p>
          <a:p>
            <a:endParaRPr lang="es-CO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361240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98143" y="395154"/>
            <a:ext cx="6347713" cy="1320800"/>
          </a:xfrm>
        </p:spPr>
        <p:txBody>
          <a:bodyPr/>
          <a:lstStyle/>
          <a:p>
            <a:pPr algn="ctr"/>
            <a:r>
              <a:rPr lang="es-CO" i="1" dirty="0">
                <a:solidFill>
                  <a:srgbClr val="FF0000"/>
                </a:solidFill>
              </a:rPr>
              <a:t>Ficha de actividades </a:t>
            </a:r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90373451"/>
              </p:ext>
            </p:extLst>
          </p:nvPr>
        </p:nvGraphicFramePr>
        <p:xfrm>
          <a:off x="539552" y="1165783"/>
          <a:ext cx="8136905" cy="556961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7116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438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13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250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CO" sz="1800" i="1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800" i="1" dirty="0">
                          <a:effectLst/>
                        </a:rPr>
                        <a:t>Articulación</a:t>
                      </a:r>
                      <a:endParaRPr lang="es-CO" sz="1800" i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CO" sz="1800" i="1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800" i="1" dirty="0">
                          <a:effectLst/>
                        </a:rPr>
                        <a:t>Gráfico de movilidad </a:t>
                      </a:r>
                      <a:endParaRPr lang="es-CO" sz="1800" i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800" i="1" dirty="0">
                          <a:effectLst/>
                        </a:rPr>
                        <a:t>Tiempo de repetición </a:t>
                      </a:r>
                      <a:endParaRPr lang="es-CO" sz="1800" i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861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Articulación de cuello 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Inclinación de cuello adelante,</a:t>
                      </a:r>
                      <a:r>
                        <a:rPr lang="es-CO" sz="1400" baseline="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atrás y hacia la derecha y izquierda</a:t>
                      </a:r>
                      <a:endParaRPr lang="es-CO" sz="1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</a:rPr>
                        <a:t> </a:t>
                      </a:r>
                      <a:endParaRPr lang="es-CO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segundos x cada uno</a:t>
                      </a:r>
                      <a:endParaRPr lang="es-CO" sz="16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861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CO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Articulación de hombro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CO" sz="1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</a:rPr>
                        <a:t> </a:t>
                      </a:r>
                      <a:endParaRPr lang="es-CO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segundos x cada uno</a:t>
                      </a:r>
                      <a:endParaRPr lang="es-CO" sz="16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0833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Articulación de codo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Flexión y extensión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</a:rPr>
                        <a:t> </a:t>
                      </a:r>
                      <a:endParaRPr lang="es-CO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segundos x cada uno</a:t>
                      </a:r>
                      <a:endParaRPr lang="es-CO" sz="16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6861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Articulación de cadera 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Aducción y abducción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</a:rPr>
                        <a:t> </a:t>
                      </a:r>
                      <a:endParaRPr lang="es-CO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segundos x cada uno</a:t>
                      </a:r>
                      <a:endParaRPr lang="es-CO" sz="16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6861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Articulación de rodilla 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Flexión y extensión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</a:rPr>
                        <a:t> </a:t>
                      </a:r>
                      <a:endParaRPr lang="es-CO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segundos x cada uno</a:t>
                      </a:r>
                      <a:endParaRPr lang="es-CO" sz="16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6861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Articulación de tobillo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Movimiento</a:t>
                      </a:r>
                      <a:r>
                        <a:rPr lang="es-CO" sz="1400" baseline="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extensión y flexión </a:t>
                      </a:r>
                      <a:endParaRPr lang="es-CO" sz="1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</a:rPr>
                        <a:t> </a:t>
                      </a:r>
                      <a:endParaRPr lang="es-CO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segundos x cada uno</a:t>
                      </a:r>
                      <a:endParaRPr lang="es-CO" sz="16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5" name="4 Imagen" descr="C:\Users\samsung\Pictures\movilizate\IMG-20210925-WA0031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0478" y="4509120"/>
            <a:ext cx="2952328" cy="65018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5 Imagen" descr="C:\Users\samsung\Pictures\movilizate\IMG-20210925-WA0024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0866" y="2076316"/>
            <a:ext cx="1614170" cy="920636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6 Imagen" descr="C:\Users\samsung\Pictures\movilizate\IMG-20210925-WA0025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5035" y="2083738"/>
            <a:ext cx="1491219" cy="913213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7 Imagen" descr="C:\Users\samsung\Pictures\movilizate\IMG-20210925-WA0026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0477" y="2996952"/>
            <a:ext cx="1658145" cy="76068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8 Imagen" descr="C:\Users\samsung\Pictures\movilizate\IMG-20210925-WA0030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8623" y="2997764"/>
            <a:ext cx="1387631" cy="7598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9 Imagen" descr="C:\Users\samsung\Pictures\movilizate\IMG-20210925-WA0021.jp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0478" y="3757641"/>
            <a:ext cx="2952328" cy="7200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10 Imagen" descr="C:\Users\samsung\Pictures\movilizate\IMG-20210925-WA0027.jpg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0478" y="5283686"/>
            <a:ext cx="1614170" cy="7179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11 Imagen" descr="C:\Users\samsung\Pictures\movilizate\IMG-20210925-WA0023.jpg"/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8096" y="5252693"/>
            <a:ext cx="1338159" cy="698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12 Imagen" descr="C:\Users\samsung\Pictures\movilizate\IMG-20210925-WA0018.jpg"/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5737" y="6011935"/>
            <a:ext cx="1614171" cy="6480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13 Imagen" descr="C:\Users\samsung\Pictures\movilizate\IMG-20210925-WA0032.jpg"/>
          <p:cNvPicPr/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8044" y="6001658"/>
            <a:ext cx="1338159" cy="66862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97432079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7D2BD23-73B3-8844-990E-DE12B6AC62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6095" y="3933056"/>
            <a:ext cx="6347714" cy="1584176"/>
          </a:xfrm>
        </p:spPr>
        <p:txBody>
          <a:bodyPr/>
          <a:lstStyle/>
          <a:p>
            <a:pPr algn="just">
              <a:lnSpc>
                <a:spcPct val="115000"/>
              </a:lnSpc>
            </a:pPr>
            <a:r>
              <a:rPr lang="es-CO" sz="2000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anose="02020603050405020304" pitchFamily="18" charset="0"/>
              </a:rPr>
              <a:t>Articulación de cuello. </a:t>
            </a:r>
          </a:p>
          <a:p>
            <a:pPr algn="just">
              <a:lnSpc>
                <a:spcPct val="115000"/>
              </a:lnSpc>
            </a:pPr>
            <a:r>
              <a:rPr lang="es-CO" sz="2000" dirty="0">
                <a:solidFill>
                  <a:schemeClr val="tx1">
                    <a:lumMod val="95000"/>
                    <a:lumOff val="5000"/>
                  </a:schemeClr>
                </a:solidFill>
                <a:ea typeface="Calibri"/>
                <a:cs typeface="Times New Roman" panose="02020603050405020304" pitchFamily="18" charset="0"/>
              </a:rPr>
              <a:t>Inclinación de cuello adelante, atrás y hacia la derecha e izquierda; </a:t>
            </a:r>
            <a:r>
              <a:rPr lang="es-CO" sz="2000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anose="02020603050405020304" pitchFamily="18" charset="0"/>
              </a:rPr>
              <a:t>15 segundos x cada uno.</a:t>
            </a:r>
            <a:endParaRPr lang="es-CO" sz="2000" dirty="0">
              <a:solidFill>
                <a:schemeClr val="tx1">
                  <a:lumMod val="95000"/>
                  <a:lumOff val="5000"/>
                </a:schemeClr>
              </a:solidFill>
              <a:ea typeface="Calibri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endParaRPr lang="es-CO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endParaRPr lang="es-CO" dirty="0"/>
          </a:p>
        </p:txBody>
      </p:sp>
      <p:pic>
        <p:nvPicPr>
          <p:cNvPr id="4" name="5 Imagen" descr="C:\Users\samsung\Pictures\movilizate\IMG-20210925-WA0024.jpg">
            <a:extLst>
              <a:ext uri="{FF2B5EF4-FFF2-40B4-BE49-F238E27FC236}">
                <a16:creationId xmlns:a16="http://schemas.microsoft.com/office/drawing/2014/main" id="{186C37AC-1B58-EE4E-91A3-1D936C7A5A59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410"/>
          <a:stretch/>
        </p:blipFill>
        <p:spPr bwMode="auto">
          <a:xfrm>
            <a:off x="395536" y="407013"/>
            <a:ext cx="3384376" cy="321890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5" name="4 Imagen" descr="C:\Users\samsung\Pictures\movilizate\IMG-20210925-WA0025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218"/>
          <a:stretch/>
        </p:blipFill>
        <p:spPr bwMode="auto">
          <a:xfrm>
            <a:off x="4139952" y="407013"/>
            <a:ext cx="3096344" cy="321890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5031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58983" y="1202850"/>
            <a:ext cx="4248472" cy="3880773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s-CO" sz="2000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anose="02020603050405020304" pitchFamily="18" charset="0"/>
              </a:rPr>
              <a:t>Articulación de hombro.</a:t>
            </a:r>
          </a:p>
          <a:p>
            <a:pPr algn="just"/>
            <a:r>
              <a:rPr lang="es-CO" sz="2000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anose="02020603050405020304" pitchFamily="18" charset="0"/>
              </a:rPr>
              <a:t>Elevamos las manos, la parte del antebrazo se flexiona hacia abajo, la mano contraria se apoya en el codo para hacer un desplazamiento de la muñeca hacia abajo; 15 segundos x cada uno.</a:t>
            </a:r>
          </a:p>
          <a:p>
            <a:pPr algn="just"/>
            <a:r>
              <a:rPr lang="es-CO" sz="2000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anose="02020603050405020304" pitchFamily="18" charset="0"/>
              </a:rPr>
              <a:t>Aducción y abducción de hombro llevamos el ante brazo derecho hacia el pecho con la muñeca izquierda apoyamos en el codo; 15 segundos x cada uno. </a:t>
            </a:r>
          </a:p>
          <a:p>
            <a:pPr marL="0" indent="0">
              <a:buNone/>
            </a:pPr>
            <a:endParaRPr lang="es-CO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s-CO" dirty="0"/>
          </a:p>
        </p:txBody>
      </p:sp>
      <p:pic>
        <p:nvPicPr>
          <p:cNvPr id="5" name="4 Imagen" descr="C:\Users\samsung\Pictures\movilizate\IMG-20210925-WA0026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500"/>
          <a:stretch/>
        </p:blipFill>
        <p:spPr bwMode="auto">
          <a:xfrm>
            <a:off x="5004048" y="3645024"/>
            <a:ext cx="3096344" cy="25922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5 Imagen" descr="C:\Users\samsung\Pictures\movilizate\IMG-20210925-WA0030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316"/>
          <a:stretch/>
        </p:blipFill>
        <p:spPr bwMode="auto">
          <a:xfrm>
            <a:off x="4716018" y="806976"/>
            <a:ext cx="2880320" cy="25922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03404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11560" y="1036010"/>
            <a:ext cx="6347714" cy="1690003"/>
          </a:xfrm>
        </p:spPr>
        <p:txBody>
          <a:bodyPr/>
          <a:lstStyle/>
          <a:p>
            <a:pPr algn="just">
              <a:lnSpc>
                <a:spcPct val="115000"/>
              </a:lnSpc>
            </a:pPr>
            <a:r>
              <a:rPr lang="es-CO" sz="2000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anose="02020603050405020304" pitchFamily="18" charset="0"/>
              </a:rPr>
              <a:t>Articulación de codo:</a:t>
            </a:r>
          </a:p>
          <a:p>
            <a:pPr algn="just">
              <a:lnSpc>
                <a:spcPct val="115000"/>
              </a:lnSpc>
            </a:pPr>
            <a:r>
              <a:rPr lang="es-CO" sz="2000" dirty="0">
                <a:solidFill>
                  <a:schemeClr val="tx1">
                    <a:lumMod val="95000"/>
                    <a:lumOff val="5000"/>
                  </a:schemeClr>
                </a:solidFill>
                <a:ea typeface="Calibri"/>
                <a:cs typeface="Times New Roman" panose="02020603050405020304" pitchFamily="18" charset="0"/>
              </a:rPr>
              <a:t>Flexión y extensión:</a:t>
            </a:r>
          </a:p>
          <a:p>
            <a:pPr algn="just">
              <a:lnSpc>
                <a:spcPct val="115000"/>
              </a:lnSpc>
            </a:pPr>
            <a:r>
              <a:rPr lang="es-CO" sz="2000" dirty="0">
                <a:solidFill>
                  <a:schemeClr val="tx1">
                    <a:lumMod val="95000"/>
                    <a:lumOff val="5000"/>
                  </a:schemeClr>
                </a:solidFill>
                <a:ea typeface="Calibri"/>
                <a:cs typeface="Times New Roman" panose="02020603050405020304" pitchFamily="18" charset="0"/>
              </a:rPr>
              <a:t>15 segundos x cada uno. </a:t>
            </a:r>
          </a:p>
          <a:p>
            <a:endParaRPr lang="es-CO" dirty="0"/>
          </a:p>
        </p:txBody>
      </p:sp>
      <p:pic>
        <p:nvPicPr>
          <p:cNvPr id="4" name="3 Imagen" descr="C:\Users\samsung\Pictures\movilizate\IMG-20210925-WA0021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964"/>
          <a:stretch/>
        </p:blipFill>
        <p:spPr bwMode="auto">
          <a:xfrm>
            <a:off x="1547664" y="2680386"/>
            <a:ext cx="5184576" cy="27363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6" name="5 Conector recto de flecha"/>
          <p:cNvCxnSpPr/>
          <p:nvPr/>
        </p:nvCxnSpPr>
        <p:spPr>
          <a:xfrm>
            <a:off x="2349663" y="4131987"/>
            <a:ext cx="0" cy="66516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7 Conector recto de flecha"/>
          <p:cNvCxnSpPr/>
          <p:nvPr/>
        </p:nvCxnSpPr>
        <p:spPr>
          <a:xfrm flipV="1">
            <a:off x="2555776" y="4048538"/>
            <a:ext cx="0" cy="74861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1781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788049" y="1339672"/>
            <a:ext cx="6347714" cy="1504509"/>
          </a:xfrm>
        </p:spPr>
        <p:txBody>
          <a:bodyPr/>
          <a:lstStyle/>
          <a:p>
            <a:pPr algn="just">
              <a:lnSpc>
                <a:spcPct val="115000"/>
              </a:lnSpc>
            </a:pPr>
            <a:r>
              <a:rPr lang="es-CO" sz="2000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anose="02020603050405020304" pitchFamily="18" charset="0"/>
              </a:rPr>
              <a:t>Articulación de cadera. </a:t>
            </a:r>
          </a:p>
          <a:p>
            <a:pPr algn="just">
              <a:lnSpc>
                <a:spcPct val="115000"/>
              </a:lnSpc>
            </a:pPr>
            <a:r>
              <a:rPr lang="es-CO" sz="2000" dirty="0">
                <a:solidFill>
                  <a:schemeClr val="tx1">
                    <a:lumMod val="95000"/>
                    <a:lumOff val="5000"/>
                  </a:schemeClr>
                </a:solidFill>
                <a:ea typeface="Calibri"/>
                <a:cs typeface="Times New Roman" panose="02020603050405020304" pitchFamily="18" charset="0"/>
              </a:rPr>
              <a:t>Aducción y abducción; 15 segundos por cada uno. </a:t>
            </a:r>
          </a:p>
          <a:p>
            <a:endParaRPr lang="es-CO" dirty="0"/>
          </a:p>
        </p:txBody>
      </p:sp>
      <p:pic>
        <p:nvPicPr>
          <p:cNvPr id="4" name="3 Imagen" descr="C:\Users\samsung\Pictures\movilizate\IMG-20210925-WA0031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5602" y="2611743"/>
            <a:ext cx="5472608" cy="26642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6" name="5 Conector recto de flecha"/>
          <p:cNvCxnSpPr/>
          <p:nvPr/>
        </p:nvCxnSpPr>
        <p:spPr>
          <a:xfrm flipH="1" flipV="1">
            <a:off x="4302724" y="4581128"/>
            <a:ext cx="792088" cy="14401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7 Conector recto de flecha"/>
          <p:cNvCxnSpPr/>
          <p:nvPr/>
        </p:nvCxnSpPr>
        <p:spPr>
          <a:xfrm flipV="1">
            <a:off x="4006247" y="4437112"/>
            <a:ext cx="216024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9 Conector recto de flecha"/>
          <p:cNvCxnSpPr/>
          <p:nvPr/>
        </p:nvCxnSpPr>
        <p:spPr>
          <a:xfrm flipH="1">
            <a:off x="4424836" y="3727867"/>
            <a:ext cx="144016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8245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11560" y="1124744"/>
            <a:ext cx="6347714" cy="1274057"/>
          </a:xfrm>
        </p:spPr>
        <p:txBody>
          <a:bodyPr/>
          <a:lstStyle/>
          <a:p>
            <a:pPr algn="just">
              <a:lnSpc>
                <a:spcPct val="115000"/>
              </a:lnSpc>
            </a:pPr>
            <a:r>
              <a:rPr lang="es-CO" sz="2000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anose="02020603050405020304" pitchFamily="18" charset="0"/>
              </a:rPr>
              <a:t>Articulación de rodilla </a:t>
            </a:r>
          </a:p>
          <a:p>
            <a:pPr algn="just">
              <a:lnSpc>
                <a:spcPct val="115000"/>
              </a:lnSpc>
            </a:pPr>
            <a:r>
              <a:rPr lang="es-CO" sz="2000" dirty="0">
                <a:solidFill>
                  <a:schemeClr val="tx1">
                    <a:lumMod val="95000"/>
                    <a:lumOff val="5000"/>
                  </a:schemeClr>
                </a:solidFill>
                <a:ea typeface="Calibri"/>
                <a:cs typeface="Times New Roman" panose="02020603050405020304" pitchFamily="18" charset="0"/>
              </a:rPr>
              <a:t>Flexión y extensión; 15 segundos por cada uno. </a:t>
            </a:r>
          </a:p>
          <a:p>
            <a:endParaRPr lang="es-CO" dirty="0"/>
          </a:p>
        </p:txBody>
      </p:sp>
      <p:pic>
        <p:nvPicPr>
          <p:cNvPr id="4" name="3 Imagen" descr="C:\Users\samsung\Pictures\movilizate\IMG-20210925-WA0027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398801"/>
            <a:ext cx="3140960" cy="32207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4 Imagen" descr="C:\Users\samsung\Pictures\movilizate\IMG-20210925-WA0023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2398802"/>
            <a:ext cx="3096344" cy="32207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5 Flecha izquierda"/>
          <p:cNvSpPr/>
          <p:nvPr/>
        </p:nvSpPr>
        <p:spPr>
          <a:xfrm rot="18129312">
            <a:off x="5015332" y="4019302"/>
            <a:ext cx="773251" cy="36004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718619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3528" y="728632"/>
            <a:ext cx="6347714" cy="1878254"/>
          </a:xfrm>
        </p:spPr>
        <p:txBody>
          <a:bodyPr/>
          <a:lstStyle/>
          <a:p>
            <a:pPr algn="just">
              <a:lnSpc>
                <a:spcPct val="115000"/>
              </a:lnSpc>
            </a:pPr>
            <a:r>
              <a:rPr lang="es-CO" sz="2000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anose="02020603050405020304" pitchFamily="18" charset="0"/>
              </a:rPr>
              <a:t>Articulación de tobillo</a:t>
            </a:r>
          </a:p>
          <a:p>
            <a:pPr algn="just">
              <a:lnSpc>
                <a:spcPct val="115000"/>
              </a:lnSpc>
            </a:pPr>
            <a:r>
              <a:rPr lang="es-CO" sz="2000" dirty="0">
                <a:solidFill>
                  <a:schemeClr val="tx1">
                    <a:lumMod val="95000"/>
                    <a:lumOff val="5000"/>
                  </a:schemeClr>
                </a:solidFill>
                <a:ea typeface="Calibri"/>
                <a:cs typeface="Times New Roman" panose="02020603050405020304" pitchFamily="18" charset="0"/>
              </a:rPr>
              <a:t>Movimiento extensión y flexión.</a:t>
            </a:r>
          </a:p>
          <a:p>
            <a:pPr algn="just">
              <a:lnSpc>
                <a:spcPct val="115000"/>
              </a:lnSpc>
            </a:pPr>
            <a:r>
              <a:rPr lang="es-CO" sz="2000" dirty="0">
                <a:solidFill>
                  <a:schemeClr val="tx1">
                    <a:lumMod val="95000"/>
                    <a:lumOff val="5000"/>
                  </a:schemeClr>
                </a:solidFill>
                <a:ea typeface="Calibri"/>
                <a:cs typeface="Times New Roman" panose="02020603050405020304" pitchFamily="18" charset="0"/>
              </a:rPr>
              <a:t>La punta del pie va hacia arriba y hacia abajo; 15 segundos por cada uno. </a:t>
            </a:r>
          </a:p>
          <a:p>
            <a:endParaRPr lang="es-CO" dirty="0"/>
          </a:p>
        </p:txBody>
      </p:sp>
      <p:pic>
        <p:nvPicPr>
          <p:cNvPr id="4" name="3 Imagen" descr="C:\Users\samsung\Pictures\movilizate\IMG-20210925-WA0018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657"/>
          <a:stretch/>
        </p:blipFill>
        <p:spPr bwMode="auto">
          <a:xfrm>
            <a:off x="971600" y="2528900"/>
            <a:ext cx="3024336" cy="30963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6" name="5 Conector recto de flecha"/>
          <p:cNvCxnSpPr/>
          <p:nvPr/>
        </p:nvCxnSpPr>
        <p:spPr>
          <a:xfrm>
            <a:off x="2771800" y="4263138"/>
            <a:ext cx="504056" cy="50405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8" name="7 Conector recto de flecha"/>
          <p:cNvCxnSpPr/>
          <p:nvPr/>
        </p:nvCxnSpPr>
        <p:spPr>
          <a:xfrm flipH="1" flipV="1">
            <a:off x="2764329" y="4563126"/>
            <a:ext cx="504056" cy="46805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9" name="8 Imagen" descr="C:\Users\samsung\Pictures\movilizate\IMG-20210925-WA0032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2528900"/>
            <a:ext cx="2952328" cy="30963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11" name="10 Conector recto de flecha"/>
          <p:cNvCxnSpPr/>
          <p:nvPr/>
        </p:nvCxnSpPr>
        <p:spPr>
          <a:xfrm flipH="1" flipV="1">
            <a:off x="5616116" y="3717032"/>
            <a:ext cx="396044" cy="36004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3" name="12 Conector recto de flecha"/>
          <p:cNvCxnSpPr/>
          <p:nvPr/>
        </p:nvCxnSpPr>
        <p:spPr>
          <a:xfrm>
            <a:off x="6012160" y="4263138"/>
            <a:ext cx="432048" cy="25202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6584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558466" y="362463"/>
            <a:ext cx="6347713" cy="1320800"/>
          </a:xfrm>
        </p:spPr>
        <p:txBody>
          <a:bodyPr/>
          <a:lstStyle/>
          <a:p>
            <a:pPr algn="ctr"/>
            <a:r>
              <a:rPr lang="es-CO" i="1" dirty="0">
                <a:solidFill>
                  <a:srgbClr val="FF0000"/>
                </a:solidFill>
              </a:rPr>
              <a:t>Actividad con banda elástica </a:t>
            </a:r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85051482"/>
              </p:ext>
            </p:extLst>
          </p:nvPr>
        </p:nvGraphicFramePr>
        <p:xfrm>
          <a:off x="395536" y="1124744"/>
          <a:ext cx="8064896" cy="547260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042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331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2744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4787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CO" sz="1800" i="1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800" i="1" dirty="0">
                          <a:effectLst/>
                        </a:rPr>
                        <a:t>Articulación</a:t>
                      </a:r>
                      <a:endParaRPr lang="es-CO" sz="1800" i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CO" sz="1800" i="1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800" i="1" dirty="0">
                          <a:effectLst/>
                        </a:rPr>
                        <a:t>Grafico de ejercicio </a:t>
                      </a:r>
                      <a:endParaRPr lang="es-CO" sz="1800" i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800" i="1" dirty="0">
                          <a:effectLst/>
                        </a:rPr>
                        <a:t>Repeticiones por ejercicio</a:t>
                      </a:r>
                      <a:endParaRPr lang="es-CO" sz="1800" i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4787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Articulación de hombro 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Aducción</a:t>
                      </a:r>
                      <a:r>
                        <a:rPr lang="es-CO" sz="1400" baseline="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abducción</a:t>
                      </a:r>
                      <a:endParaRPr lang="es-CO" sz="1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</a:rPr>
                        <a:t> </a:t>
                      </a:r>
                      <a:endParaRPr lang="es-CO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x cada uno</a:t>
                      </a:r>
                      <a:endParaRPr lang="es-CO" sz="1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4787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Articulación de codo 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Flexión y extensión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</a:rPr>
                        <a:t> </a:t>
                      </a:r>
                      <a:endParaRPr lang="es-CO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x cada uno</a:t>
                      </a:r>
                      <a:endParaRPr lang="es-CO" sz="14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4787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Articulación de la cadera 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Aducción y abducción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</a:rPr>
                        <a:t> </a:t>
                      </a:r>
                      <a:endParaRPr lang="es-CO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x cada uno</a:t>
                      </a:r>
                      <a:endParaRPr lang="es-CO" sz="14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2494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Articulación de la rodilla 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Flexión y extensión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</a:rPr>
                        <a:t> </a:t>
                      </a:r>
                      <a:endParaRPr lang="es-CO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x cada uno </a:t>
                      </a:r>
                      <a:endParaRPr lang="es-CO" sz="1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5618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Articulación de tobillo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Flexión,</a:t>
                      </a:r>
                      <a:r>
                        <a:rPr lang="es-CO" sz="1400" baseline="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extensión </a:t>
                      </a:r>
                      <a:endParaRPr lang="es-CO" sz="1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</a:rPr>
                        <a:t> </a:t>
                      </a:r>
                      <a:endParaRPr lang="es-CO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x cada uno </a:t>
                      </a:r>
                      <a:endParaRPr lang="es-CO" sz="1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5" name="4 Imagen" descr="C:\Users\samsung\Pictures\movilizate\IMG-20210925-WA0004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9216" y="2848217"/>
            <a:ext cx="1777134" cy="781167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5 Imagen" descr="C:\Users\samsung\Pictures\movilizate\IMG-20210925-WA0003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3567" y="4507997"/>
            <a:ext cx="1788433" cy="93610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6 Imagen" descr="C:\Users\samsung\Pictures\movilizate\IMG-20210925-WA0005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5753" y="4507998"/>
            <a:ext cx="1523935" cy="936104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7 Imagen" descr="C:\Users\samsung\Pictures\movilizate\IMG-20210925-WA0007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6597" y="2848217"/>
            <a:ext cx="1535233" cy="781167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8 Imagen" descr="C:\Users\samsung\Pictures\movilizate\IMG-20210925-WA0009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5216" y="5552676"/>
            <a:ext cx="3265535" cy="93610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9 Imagen" descr="C:\Users\samsung\Pictures\movilizate\IMG-20210925-WA0033.jp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0936" y="3691309"/>
            <a:ext cx="3279749" cy="79209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1" name="10 Conector recto de flecha"/>
          <p:cNvCxnSpPr/>
          <p:nvPr/>
        </p:nvCxnSpPr>
        <p:spPr>
          <a:xfrm flipV="1">
            <a:off x="4681417" y="4113075"/>
            <a:ext cx="311098" cy="252031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11 Imagen" descr="C:\Users\samsung\Pictures\movilizate\IMG-20210925-WA0012.jpg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4244" y="1984691"/>
            <a:ext cx="1905000" cy="8330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12 Imagen" descr="C:\Users\samsung\Pictures\movilizate\IMG-20210925-WA0010.jpg"/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2322" y="1984691"/>
            <a:ext cx="1407366" cy="83305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70065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46015" y="963135"/>
            <a:ext cx="6347714" cy="1693006"/>
          </a:xfrm>
        </p:spPr>
        <p:txBody>
          <a:bodyPr/>
          <a:lstStyle/>
          <a:p>
            <a:pPr algn="just">
              <a:lnSpc>
                <a:spcPct val="115000"/>
              </a:lnSpc>
            </a:pPr>
            <a:r>
              <a:rPr lang="es-CO" sz="2000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anose="02020603050405020304" pitchFamily="18" charset="0"/>
              </a:rPr>
              <a:t>Articulación de hombro. </a:t>
            </a:r>
          </a:p>
          <a:p>
            <a:pPr algn="just">
              <a:lnSpc>
                <a:spcPct val="115000"/>
              </a:lnSpc>
            </a:pPr>
            <a:r>
              <a:rPr lang="es-CO" sz="2000" dirty="0">
                <a:solidFill>
                  <a:schemeClr val="tx1">
                    <a:lumMod val="95000"/>
                    <a:lumOff val="5000"/>
                  </a:schemeClr>
                </a:solidFill>
                <a:ea typeface="Calibri"/>
                <a:cs typeface="Times New Roman" panose="02020603050405020304" pitchFamily="18" charset="0"/>
              </a:rPr>
              <a:t>Aducción y abducción: desplazamos la banda con las dos manos hacia la izquierda, luego de diez repeticiones cambiamos de lado.</a:t>
            </a:r>
          </a:p>
          <a:p>
            <a:endParaRPr lang="es-CO" dirty="0"/>
          </a:p>
        </p:txBody>
      </p:sp>
      <p:pic>
        <p:nvPicPr>
          <p:cNvPr id="4" name="3 Imagen" descr="C:\Users\samsung\Pictures\movilizate\IMG-20210925-WA0012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39" t="4667"/>
          <a:stretch/>
        </p:blipFill>
        <p:spPr bwMode="auto">
          <a:xfrm>
            <a:off x="4067944" y="2817750"/>
            <a:ext cx="3168352" cy="26274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4 Imagen" descr="C:\Users\samsung\Pictures\movilizate\IMG-20210925-WA0010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91" b="6061"/>
          <a:stretch/>
        </p:blipFill>
        <p:spPr bwMode="auto">
          <a:xfrm>
            <a:off x="786858" y="2817750"/>
            <a:ext cx="2880320" cy="26274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5 Flecha derecha"/>
          <p:cNvSpPr/>
          <p:nvPr/>
        </p:nvSpPr>
        <p:spPr>
          <a:xfrm>
            <a:off x="1907704" y="4293096"/>
            <a:ext cx="432048" cy="144016"/>
          </a:xfrm>
          <a:prstGeom prst="rightArrow">
            <a:avLst/>
          </a:prstGeom>
          <a:solidFill>
            <a:srgbClr val="C0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" name="6 Flecha derecha"/>
          <p:cNvSpPr/>
          <p:nvPr/>
        </p:nvSpPr>
        <p:spPr>
          <a:xfrm>
            <a:off x="5436096" y="4059479"/>
            <a:ext cx="432048" cy="144016"/>
          </a:xfrm>
          <a:prstGeom prst="rightArrow">
            <a:avLst/>
          </a:prstGeom>
          <a:solidFill>
            <a:srgbClr val="C0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" name="7 Flecha izquierda"/>
          <p:cNvSpPr/>
          <p:nvPr/>
        </p:nvSpPr>
        <p:spPr>
          <a:xfrm>
            <a:off x="1814325" y="4509120"/>
            <a:ext cx="432048" cy="21602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" name="8 Flecha izquierda"/>
          <p:cNvSpPr/>
          <p:nvPr/>
        </p:nvSpPr>
        <p:spPr>
          <a:xfrm>
            <a:off x="5364088" y="4221088"/>
            <a:ext cx="432048" cy="21602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255412081"/>
      </p:ext>
    </p:extLst>
  </p:cSld>
  <p:clrMapOvr>
    <a:masterClrMapping/>
  </p:clrMapOvr>
  <p:transition spd="slow">
    <p:wheel spokes="1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3528" y="841031"/>
            <a:ext cx="6347714" cy="2006514"/>
          </a:xfrm>
        </p:spPr>
        <p:txBody>
          <a:bodyPr/>
          <a:lstStyle/>
          <a:p>
            <a:pPr algn="just">
              <a:lnSpc>
                <a:spcPct val="115000"/>
              </a:lnSpc>
            </a:pPr>
            <a:r>
              <a:rPr lang="es-CO" sz="2000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anose="02020603050405020304" pitchFamily="18" charset="0"/>
              </a:rPr>
              <a:t>Articulación de codo </a:t>
            </a:r>
          </a:p>
          <a:p>
            <a:pPr algn="just">
              <a:lnSpc>
                <a:spcPct val="115000"/>
              </a:lnSpc>
            </a:pPr>
            <a:r>
              <a:rPr lang="es-CO" sz="2000" dirty="0">
                <a:solidFill>
                  <a:schemeClr val="tx1">
                    <a:lumMod val="95000"/>
                    <a:lumOff val="5000"/>
                  </a:schemeClr>
                </a:solidFill>
                <a:ea typeface="Calibri"/>
                <a:cs typeface="Times New Roman" panose="02020603050405020304" pitchFamily="18" charset="0"/>
              </a:rPr>
              <a:t>Flexión y extensión: con la banda elástica entrelazada con las manos llevamos la muñeca hacia el hombro; diez por cada uno y cambia de mano. </a:t>
            </a:r>
          </a:p>
          <a:p>
            <a:endParaRPr lang="es-CO" dirty="0"/>
          </a:p>
        </p:txBody>
      </p:sp>
      <p:pic>
        <p:nvPicPr>
          <p:cNvPr id="4" name="3 Imagen" descr="C:\Users\samsung\Pictures\movilizate\IMG-20210925-WA0004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848217"/>
            <a:ext cx="3168352" cy="27410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4 Imagen" descr="C:\Users\samsung\Pictures\movilizate\IMG-20210925-WA0007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5" y="2848217"/>
            <a:ext cx="3024336" cy="27410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5 Flecha arriba y abajo"/>
          <p:cNvSpPr/>
          <p:nvPr/>
        </p:nvSpPr>
        <p:spPr>
          <a:xfrm>
            <a:off x="2555776" y="3966700"/>
            <a:ext cx="288032" cy="504056"/>
          </a:xfrm>
          <a:prstGeom prst="upDownArrow">
            <a:avLst/>
          </a:prstGeom>
          <a:solidFill>
            <a:srgbClr val="C0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" name="6 Flecha arriba y abajo"/>
          <p:cNvSpPr/>
          <p:nvPr/>
        </p:nvSpPr>
        <p:spPr>
          <a:xfrm>
            <a:off x="5148064" y="3726742"/>
            <a:ext cx="288032" cy="504056"/>
          </a:xfrm>
          <a:prstGeom prst="upDownArrow">
            <a:avLst/>
          </a:prstGeom>
          <a:solidFill>
            <a:srgbClr val="C0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145128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92151" y="672460"/>
            <a:ext cx="6347714" cy="2160240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15000"/>
              </a:lnSpc>
            </a:pPr>
            <a:r>
              <a:rPr lang="es-CO" sz="2000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anose="02020603050405020304" pitchFamily="18" charset="0"/>
              </a:rPr>
              <a:t>Articulación de la cadera. </a:t>
            </a:r>
          </a:p>
          <a:p>
            <a:pPr algn="just">
              <a:lnSpc>
                <a:spcPct val="115000"/>
              </a:lnSpc>
            </a:pPr>
            <a:r>
              <a:rPr lang="es-CO" sz="2000" dirty="0">
                <a:solidFill>
                  <a:schemeClr val="tx1">
                    <a:lumMod val="95000"/>
                    <a:lumOff val="5000"/>
                  </a:schemeClr>
                </a:solidFill>
                <a:ea typeface="Calibri"/>
                <a:cs typeface="Times New Roman" panose="02020603050405020304" pitchFamily="18" charset="0"/>
              </a:rPr>
              <a:t>Aducción y abducción; juntamos las piernas en forma de mariposa, establecemos la banda elástica entre las rodillas, luego desplazamos la rodillas hacia el centro y hacia afuera; diez repeticiones.</a:t>
            </a:r>
          </a:p>
          <a:p>
            <a:endParaRPr lang="es-CO" dirty="0"/>
          </a:p>
        </p:txBody>
      </p:sp>
      <p:pic>
        <p:nvPicPr>
          <p:cNvPr id="4" name="3 Imagen" descr="C:\Users\samsung\Pictures\movilizate\IMG-20210925-WA0033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121"/>
          <a:stretch/>
        </p:blipFill>
        <p:spPr bwMode="auto">
          <a:xfrm>
            <a:off x="1259633" y="2838380"/>
            <a:ext cx="4339501" cy="29523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6" name="5 Conector recto"/>
          <p:cNvCxnSpPr/>
          <p:nvPr/>
        </p:nvCxnSpPr>
        <p:spPr>
          <a:xfrm flipV="1">
            <a:off x="3710042" y="4314544"/>
            <a:ext cx="648072" cy="972108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6 Flecha arriba y abajo"/>
          <p:cNvSpPr/>
          <p:nvPr/>
        </p:nvSpPr>
        <p:spPr>
          <a:xfrm rot="2401920">
            <a:off x="3607517" y="4161528"/>
            <a:ext cx="360040" cy="882098"/>
          </a:xfrm>
          <a:prstGeom prst="upDownArrow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038502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50323" y="877548"/>
            <a:ext cx="6347714" cy="1728192"/>
          </a:xfrm>
        </p:spPr>
        <p:txBody>
          <a:bodyPr/>
          <a:lstStyle/>
          <a:p>
            <a:pPr algn="just">
              <a:lnSpc>
                <a:spcPct val="115000"/>
              </a:lnSpc>
            </a:pPr>
            <a:r>
              <a:rPr lang="es-CO" sz="2000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anose="02020603050405020304" pitchFamily="18" charset="0"/>
              </a:rPr>
              <a:t>Articulación de la rodilla </a:t>
            </a:r>
          </a:p>
          <a:p>
            <a:pPr algn="just">
              <a:lnSpc>
                <a:spcPct val="115000"/>
              </a:lnSpc>
            </a:pPr>
            <a:r>
              <a:rPr lang="es-CO" sz="2000" dirty="0">
                <a:solidFill>
                  <a:schemeClr val="tx1">
                    <a:lumMod val="95000"/>
                    <a:lumOff val="5000"/>
                  </a:schemeClr>
                </a:solidFill>
                <a:ea typeface="Calibri"/>
                <a:cs typeface="Times New Roman" panose="02020603050405020304" pitchFamily="18" charset="0"/>
              </a:rPr>
              <a:t>Flexión y extensión: desplazamos la pierna hacia abajo y la recogemos hacia arriba; diez repeticiones por cada pierna.</a:t>
            </a:r>
          </a:p>
          <a:p>
            <a:pPr algn="just">
              <a:lnSpc>
                <a:spcPct val="115000"/>
              </a:lnSpc>
            </a:pPr>
            <a:endParaRPr lang="es-CO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endParaRPr lang="es-CO" dirty="0"/>
          </a:p>
        </p:txBody>
      </p:sp>
      <p:pic>
        <p:nvPicPr>
          <p:cNvPr id="4" name="3 Imagen" descr="C:\Users\samsung\Pictures\movilizate\IMG-20210925-WA0003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190" y="2852936"/>
            <a:ext cx="3535794" cy="25911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4 Imagen" descr="C:\Users\samsung\Pictures\movilizate\IMG-20210925-WA0005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5119" y="2852936"/>
            <a:ext cx="2971217" cy="25911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5 Flecha abajo"/>
          <p:cNvSpPr/>
          <p:nvPr/>
        </p:nvSpPr>
        <p:spPr>
          <a:xfrm rot="19318456">
            <a:off x="2630957" y="4229676"/>
            <a:ext cx="184810" cy="775342"/>
          </a:xfrm>
          <a:prstGeom prst="downArrow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" name="6 Flecha abajo"/>
          <p:cNvSpPr/>
          <p:nvPr/>
        </p:nvSpPr>
        <p:spPr>
          <a:xfrm rot="17379201">
            <a:off x="6165342" y="4151710"/>
            <a:ext cx="208853" cy="931273"/>
          </a:xfrm>
          <a:prstGeom prst="downArrow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" name="7 Flecha izquierda"/>
          <p:cNvSpPr/>
          <p:nvPr/>
        </p:nvSpPr>
        <p:spPr>
          <a:xfrm rot="1082814">
            <a:off x="5637094" y="4740536"/>
            <a:ext cx="947265" cy="238727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" name="8 Flecha izquierda"/>
          <p:cNvSpPr/>
          <p:nvPr/>
        </p:nvSpPr>
        <p:spPr>
          <a:xfrm rot="2993299">
            <a:off x="2077526" y="4640534"/>
            <a:ext cx="947265" cy="189245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428355659"/>
      </p:ext>
    </p:extLst>
  </p:cSld>
  <p:clrMapOvr>
    <a:masterClrMapping/>
  </p:clrMapOvr>
  <p:transition spd="slow">
    <p:pull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9757" y="671720"/>
            <a:ext cx="6347714" cy="1274107"/>
          </a:xfrm>
        </p:spPr>
        <p:txBody>
          <a:bodyPr/>
          <a:lstStyle/>
          <a:p>
            <a:pPr algn="just">
              <a:lnSpc>
                <a:spcPct val="115000"/>
              </a:lnSpc>
            </a:pPr>
            <a:r>
              <a:rPr lang="es-CO" sz="2000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anose="02020603050405020304" pitchFamily="18" charset="0"/>
              </a:rPr>
              <a:t>Articulación de tobillo.</a:t>
            </a:r>
          </a:p>
          <a:p>
            <a:pPr algn="just">
              <a:lnSpc>
                <a:spcPct val="115000"/>
              </a:lnSpc>
            </a:pPr>
            <a:r>
              <a:rPr lang="es-CO" sz="2000" dirty="0">
                <a:solidFill>
                  <a:schemeClr val="tx1">
                    <a:lumMod val="95000"/>
                    <a:lumOff val="5000"/>
                  </a:schemeClr>
                </a:solidFill>
                <a:ea typeface="Calibri"/>
                <a:cs typeface="Times New Roman" panose="02020603050405020304" pitchFamily="18" charset="0"/>
              </a:rPr>
              <a:t>Flexión y  extensión plantar con banda elástica; diez repeticiones por cada pierna.</a:t>
            </a:r>
          </a:p>
          <a:p>
            <a:endParaRPr lang="es-CO" dirty="0"/>
          </a:p>
        </p:txBody>
      </p:sp>
      <p:pic>
        <p:nvPicPr>
          <p:cNvPr id="4" name="3 Imagen" descr="C:\Users\samsung\Pictures\movilizate\IMG-20210925-WA0009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66" r="8788"/>
          <a:stretch/>
        </p:blipFill>
        <p:spPr bwMode="auto">
          <a:xfrm>
            <a:off x="1187624" y="2154843"/>
            <a:ext cx="2743200" cy="2376264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4 Imagen" descr="C:\Users\samsung\Pictures\movilizate\IMG-20210925-WA0018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90" r="12350" b="10486"/>
          <a:stretch/>
        </p:blipFill>
        <p:spPr bwMode="auto">
          <a:xfrm>
            <a:off x="1302707" y="5157192"/>
            <a:ext cx="2765237" cy="1243608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5 Imagen" descr="C:\Users\samsung\Pictures\movilizate\IMG-20210925-WA0032.jp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717" b="18819"/>
          <a:stretch/>
        </p:blipFill>
        <p:spPr bwMode="auto">
          <a:xfrm>
            <a:off x="4932040" y="2852936"/>
            <a:ext cx="2304256" cy="216363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" name="7 Conector recto de flecha"/>
          <p:cNvCxnSpPr/>
          <p:nvPr/>
        </p:nvCxnSpPr>
        <p:spPr>
          <a:xfrm flipH="1" flipV="1">
            <a:off x="3219789" y="3644974"/>
            <a:ext cx="288032" cy="28803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0" name="9 Conector recto de flecha"/>
          <p:cNvCxnSpPr/>
          <p:nvPr/>
        </p:nvCxnSpPr>
        <p:spPr>
          <a:xfrm>
            <a:off x="3491880" y="3969060"/>
            <a:ext cx="438944" cy="36004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3" name="12 Conector recto de flecha"/>
          <p:cNvCxnSpPr/>
          <p:nvPr/>
        </p:nvCxnSpPr>
        <p:spPr>
          <a:xfrm flipH="1" flipV="1">
            <a:off x="3203848" y="5517232"/>
            <a:ext cx="429766" cy="43204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5" name="14 Conector recto de flecha"/>
          <p:cNvCxnSpPr/>
          <p:nvPr/>
        </p:nvCxnSpPr>
        <p:spPr>
          <a:xfrm>
            <a:off x="6876256" y="4365104"/>
            <a:ext cx="360040" cy="21602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5352545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43608" y="836712"/>
            <a:ext cx="6347713" cy="803176"/>
          </a:xfrm>
        </p:spPr>
        <p:txBody>
          <a:bodyPr/>
          <a:lstStyle/>
          <a:p>
            <a:pPr algn="ctr"/>
            <a:r>
              <a:rPr lang="es-CO" i="1" dirty="0">
                <a:solidFill>
                  <a:srgbClr val="FF0000"/>
                </a:solidFill>
              </a:rPr>
              <a:t>Actividad óculomanual 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CO" dirty="0"/>
              <a:t>Entendemos la coordinación </a:t>
            </a:r>
            <a:r>
              <a:rPr lang="es-CO" b="1" dirty="0"/>
              <a:t>óculo</a:t>
            </a:r>
            <a:r>
              <a:rPr lang="es-CO" dirty="0"/>
              <a:t>-</a:t>
            </a:r>
            <a:r>
              <a:rPr lang="es-CO" b="1" dirty="0"/>
              <a:t>manual</a:t>
            </a:r>
            <a:r>
              <a:rPr lang="es-CO" dirty="0"/>
              <a:t> o </a:t>
            </a:r>
            <a:r>
              <a:rPr lang="es-CO" dirty="0" err="1"/>
              <a:t>visomanual</a:t>
            </a:r>
            <a:r>
              <a:rPr lang="es-CO" dirty="0"/>
              <a:t> como aquella habilidad para ajustar y sincronizar los movimientos de nuestras manos y/o dedos entre sí o en relación a un objeto. Se comienza a desarrollar desde los primeros meses de vida, cuando el bebé descubre sus manos y comienza a explorarlas.</a:t>
            </a:r>
          </a:p>
          <a:p>
            <a:r>
              <a:rPr lang="es-CO" dirty="0"/>
              <a:t>Lo cual nos ayuda a la concentración cuando se conduce y nos permite una mejora exponencial en los movimientos de las manos y reflejos del conductor. </a:t>
            </a:r>
            <a:br>
              <a:rPr lang="es-CO" dirty="0"/>
            </a:b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962807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ibujos Animados Dibujado A Mano Camión Conductor, Dibujos, Ilustración,  Persona PNG y PSD para Descargar Gratis | Pngtre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92" b="10885"/>
          <a:stretch/>
        </p:blipFill>
        <p:spPr bwMode="auto">
          <a:xfrm>
            <a:off x="755575" y="1007267"/>
            <a:ext cx="6258999" cy="4514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355976" y="1772816"/>
            <a:ext cx="2880320" cy="1080120"/>
          </a:xfrm>
        </p:spPr>
        <p:txBody>
          <a:bodyPr>
            <a:noAutofit/>
          </a:bodyPr>
          <a:lstStyle/>
          <a:p>
            <a:r>
              <a:rPr lang="es-CO" sz="4400" dirty="0">
                <a:solidFill>
                  <a:srgbClr val="FF0000"/>
                </a:solidFill>
              </a:rPr>
              <a:t>¡GRACIAS¡</a:t>
            </a: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4574" y="5229200"/>
            <a:ext cx="2076450" cy="1352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C:\Users\samsung\Pictures\movilizate\IMG-20210925-WA005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4574" y="68730"/>
            <a:ext cx="2076450" cy="1602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6703743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Faceta">
  <a:themeElements>
    <a:clrScheme name="Facet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4279</TotalTime>
  <Words>936</Words>
  <Application>Microsoft Office PowerPoint</Application>
  <PresentationFormat>Presentación en pantalla (4:3)</PresentationFormat>
  <Paragraphs>120</Paragraphs>
  <Slides>22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22</vt:i4>
      </vt:variant>
    </vt:vector>
  </HeadingPairs>
  <TitlesOfParts>
    <vt:vector size="28" baseType="lpstr">
      <vt:lpstr>Arial</vt:lpstr>
      <vt:lpstr>Calibri</vt:lpstr>
      <vt:lpstr>Times New Roman</vt:lpstr>
      <vt:lpstr>Trebuchet MS</vt:lpstr>
      <vt:lpstr>Wingdings 3</vt:lpstr>
      <vt:lpstr>Faceta</vt:lpstr>
      <vt:lpstr>¡Movilízate activo, vamos!</vt:lpstr>
      <vt:lpstr>Objetivo de la conferencia </vt:lpstr>
      <vt:lpstr>Presentación de PowerPoint</vt:lpstr>
      <vt:lpstr>Para qué </vt:lpstr>
      <vt:lpstr>Presentación de PowerPoint</vt:lpstr>
      <vt:lpstr>Cómo hacerlo </vt:lpstr>
      <vt:lpstr>Presentación de PowerPoint</vt:lpstr>
      <vt:lpstr>Ficha de actividades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Actividad con banda elástica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Actividad óculomanual </vt:lpstr>
      <vt:lpstr>¡GRACIAS¡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¡Movilízate activo, vamos!</dc:title>
  <dc:creator>samsung</dc:creator>
  <cp:lastModifiedBy>ricardo cepeda aldana</cp:lastModifiedBy>
  <cp:revision>34</cp:revision>
  <dcterms:created xsi:type="dcterms:W3CDTF">2021-09-25T14:52:56Z</dcterms:created>
  <dcterms:modified xsi:type="dcterms:W3CDTF">2021-10-04T13:29:42Z</dcterms:modified>
</cp:coreProperties>
</file>