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49" r:id="rId3"/>
    <p:sldId id="350" r:id="rId4"/>
    <p:sldId id="351" r:id="rId5"/>
    <p:sldId id="357" r:id="rId6"/>
    <p:sldId id="358" r:id="rId7"/>
    <p:sldId id="279" r:id="rId8"/>
    <p:sldId id="360" r:id="rId9"/>
    <p:sldId id="361" r:id="rId10"/>
    <p:sldId id="362" r:id="rId11"/>
    <p:sldId id="262" r:id="rId12"/>
    <p:sldId id="268" r:id="rId13"/>
    <p:sldId id="274" r:id="rId14"/>
    <p:sldId id="277" r:id="rId15"/>
    <p:sldId id="363" r:id="rId16"/>
    <p:sldId id="284" r:id="rId17"/>
    <p:sldId id="285" r:id="rId18"/>
    <p:sldId id="286" r:id="rId19"/>
    <p:sldId id="287" r:id="rId20"/>
    <p:sldId id="288" r:id="rId21"/>
    <p:sldId id="289" r:id="rId22"/>
    <p:sldId id="324" r:id="rId23"/>
    <p:sldId id="290" r:id="rId24"/>
    <p:sldId id="291" r:id="rId25"/>
    <p:sldId id="292" r:id="rId26"/>
    <p:sldId id="293" r:id="rId27"/>
    <p:sldId id="294" r:id="rId28"/>
    <p:sldId id="325" r:id="rId29"/>
    <p:sldId id="326" r:id="rId30"/>
    <p:sldId id="359" r:id="rId31"/>
    <p:sldId id="260" r:id="rId32"/>
    <p:sldId id="296" r:id="rId33"/>
    <p:sldId id="258" r:id="rId34"/>
    <p:sldId id="259" r:id="rId35"/>
    <p:sldId id="261" r:id="rId36"/>
    <p:sldId id="297" r:id="rId37"/>
    <p:sldId id="263" r:id="rId38"/>
    <p:sldId id="264" r:id="rId39"/>
    <p:sldId id="265" r:id="rId40"/>
    <p:sldId id="266" r:id="rId41"/>
    <p:sldId id="295" r:id="rId42"/>
    <p:sldId id="298" r:id="rId43"/>
    <p:sldId id="323" r:id="rId4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4660"/>
  </p:normalViewPr>
  <p:slideViewPr>
    <p:cSldViewPr snapToGrid="0">
      <p:cViewPr varScale="1">
        <p:scale>
          <a:sx n="63" d="100"/>
          <a:sy n="63" d="100"/>
        </p:scale>
        <p:origin x="8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DFAE6-C1A6-4B5D-93A6-2B81828D354D}" type="datetimeFigureOut">
              <a:rPr lang="es-CO" smtClean="0"/>
              <a:t>16/12/2022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19C85-11DB-4944-8C21-1BDBBD5889A5}" type="slidenum">
              <a:rPr lang="es-CO" smtClean="0"/>
              <a:t>‹Nº›</a:t>
            </a:fld>
            <a:endParaRPr lang="es-CO"/>
          </a:p>
        </p:txBody>
      </p:sp>
    </p:spTree>
    <p:extLst>
      <p:ext uri="{BB962C8B-B14F-4D97-AF65-F5344CB8AC3E}">
        <p14:creationId xmlns:p14="http://schemas.microsoft.com/office/powerpoint/2010/main" val="4264516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Marcador de imagen de diapositiva">
            <a:extLst>
              <a:ext uri="{FF2B5EF4-FFF2-40B4-BE49-F238E27FC236}">
                <a16:creationId xmlns:a16="http://schemas.microsoft.com/office/drawing/2014/main" id="{1C5C4BB5-8D38-44E2-B0D5-4B8604F2C5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2 Marcador de notas">
            <a:extLst>
              <a:ext uri="{FF2B5EF4-FFF2-40B4-BE49-F238E27FC236}">
                <a16:creationId xmlns:a16="http://schemas.microsoft.com/office/drawing/2014/main" id="{FD0BD0F7-EF22-401B-8C02-FC1DBA394B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CO" altLang="es-CO">
              <a:ea typeface="ＭＳ Ｐゴシック" panose="020B0600070205080204" pitchFamily="34" charset="-128"/>
            </a:endParaRPr>
          </a:p>
        </p:txBody>
      </p:sp>
      <p:sp>
        <p:nvSpPr>
          <p:cNvPr id="8196" name="3 Marcador de número de diapositiva">
            <a:extLst>
              <a:ext uri="{FF2B5EF4-FFF2-40B4-BE49-F238E27FC236}">
                <a16:creationId xmlns:a16="http://schemas.microsoft.com/office/drawing/2014/main" id="{8EA2586D-5A31-4C82-9F9D-54D2DCE2FE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pPr>
            <a:fld id="{F3DD42D4-2912-4EF2-809B-19C4C3214F2B}" type="slidenum">
              <a:rPr lang="es-CO" altLang="es-CO" smtClean="0"/>
              <a:pPr fontAlgn="base">
                <a:spcBef>
                  <a:spcPct val="0"/>
                </a:spcBef>
                <a:spcAft>
                  <a:spcPct val="0"/>
                </a:spcAft>
              </a:pPr>
              <a:t>43</a:t>
            </a:fld>
            <a:endParaRPr lang="es-CO" altLang="es-CO"/>
          </a:p>
        </p:txBody>
      </p:sp>
    </p:spTree>
    <p:extLst>
      <p:ext uri="{BB962C8B-B14F-4D97-AF65-F5344CB8AC3E}">
        <p14:creationId xmlns:p14="http://schemas.microsoft.com/office/powerpoint/2010/main" val="214664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01BEBE-D736-4CDA-A8B5-449EB109AC9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98969E4-DB5E-45A3-912C-92A4CF9CB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D4BF925-CB5A-4F74-8681-AACE80710E1F}"/>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3134C596-5E69-4489-96ED-44AFBE026BE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599F0CC-5A91-4018-9F96-CB982D65F1E1}"/>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1724502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29CF64-503F-44A6-A645-6A71007A866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0881AE0-9B2D-4EE6-8A77-8F23151413D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D819C64-CB24-49C5-BE6B-0632585319C8}"/>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4FCB7673-5E4E-4B57-A592-02A064B4963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406F47C-F8FA-45C9-8A8F-C7BCD126016C}"/>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133131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712AB-4102-4633-9C39-E1622E55BB3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25A87E1-743A-43FB-8E43-CDB1BB3335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644ED9C-C374-4015-897B-2E3C0892E151}"/>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2F2DF890-E69E-445D-8491-26E8D1051ED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AF4A791-1826-47B3-986E-E6CD4F84671E}"/>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183786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8719AC-50DC-41D5-90A9-F549CBED51C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B5CE669-A6CD-4A86-A48C-B7188B8E51A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5DEF387D-8427-4451-8876-F0E6E6FD7B6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E5AC19C7-340F-472F-BDF4-65FB3ADA422A}"/>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6" name="Marcador de pie de página 5">
            <a:extLst>
              <a:ext uri="{FF2B5EF4-FFF2-40B4-BE49-F238E27FC236}">
                <a16:creationId xmlns:a16="http://schemas.microsoft.com/office/drawing/2014/main" id="{60BD3A23-752F-47CA-B8F6-FC28EA6D95E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A65ED81-0DB4-4DEE-965D-C8CC18DE9D0E}"/>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2890552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93A9D-1335-4287-89CD-06F6ACAF0DB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895441A-3B6D-4295-BB2E-DDB5FDD552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2923AB6-228A-418C-9D7B-FE6BBC8F11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30358CEB-1CF8-4D95-BECD-F50188C8EE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B17A84F-8560-47CF-A659-741C5248B8D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25779D62-E73D-4FBF-9D2A-13928B8B5CBE}"/>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8" name="Marcador de pie de página 7">
            <a:extLst>
              <a:ext uri="{FF2B5EF4-FFF2-40B4-BE49-F238E27FC236}">
                <a16:creationId xmlns:a16="http://schemas.microsoft.com/office/drawing/2014/main" id="{559C0746-B761-4D6F-AEB1-69695954BCE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E9C1E394-847D-4B69-A13A-110B1307C9E9}"/>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159239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B7DDDF-2E4C-4F5E-9196-6A384A4D922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821B8D14-2301-4F0D-BB51-F44F5AC14CB7}"/>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4" name="Marcador de pie de página 3">
            <a:extLst>
              <a:ext uri="{FF2B5EF4-FFF2-40B4-BE49-F238E27FC236}">
                <a16:creationId xmlns:a16="http://schemas.microsoft.com/office/drawing/2014/main" id="{C8415C82-4403-4885-8441-47989BA9A6A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D9E9E4CF-323C-41AB-B8BB-12AD0DC20652}"/>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3241028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EC00083-42D1-4C63-BD0D-22198FAFDC83}"/>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3" name="Marcador de pie de página 2">
            <a:extLst>
              <a:ext uri="{FF2B5EF4-FFF2-40B4-BE49-F238E27FC236}">
                <a16:creationId xmlns:a16="http://schemas.microsoft.com/office/drawing/2014/main" id="{53B8419D-3862-4E64-AE1A-F68D19E85FCE}"/>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3B9D37E6-BEAD-4171-8DF8-38BDC73F4B09}"/>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329207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342734-59C2-449A-815B-2BF34BC4E0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C27A05C-B5EA-419C-B7C6-2AE9CC760E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0AE272AB-58F4-4A9E-9BE5-73004C0DA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CC45D6B-F8A1-45A6-A2FB-A20966938E8E}"/>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6" name="Marcador de pie de página 5">
            <a:extLst>
              <a:ext uri="{FF2B5EF4-FFF2-40B4-BE49-F238E27FC236}">
                <a16:creationId xmlns:a16="http://schemas.microsoft.com/office/drawing/2014/main" id="{A8FAF17C-75C3-40ED-A2F7-B744E28EE4F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915801C-A37A-4FF2-B3B8-8214390FBB07}"/>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3802890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E0AA1B-C8AB-4E67-B1B2-DC64797C9C7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FF8DB88-7DC1-41F4-9004-A54C1D39B0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478664F-44EE-4C0E-A461-CE0B4F73D7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D6367B5-A3F4-4A9D-A04F-D32B9CD21760}"/>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6" name="Marcador de pie de página 5">
            <a:extLst>
              <a:ext uri="{FF2B5EF4-FFF2-40B4-BE49-F238E27FC236}">
                <a16:creationId xmlns:a16="http://schemas.microsoft.com/office/drawing/2014/main" id="{C459182F-E897-4C70-89AC-298F18E4945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EF39751-7B84-4B6A-AFB0-D2A666248B1C}"/>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2356544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A4BA7-C121-407E-90C5-E1F21D9999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F81A6F8-2344-444F-9AA7-558808A4ADD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3FC1F0B-10E9-4685-824A-462F331EA7E8}"/>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B7F50467-3576-47D4-B2F6-A148CD68F43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CB27760-3161-4E5C-963C-563D2DFF7018}"/>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180334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7B88D54-9992-4376-99E2-02A84CAE3EC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13EA02F-3A22-41E4-A3AB-DFB8EE93E0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776E705-192D-48D4-BCB5-2C2EED6149C8}"/>
              </a:ext>
            </a:extLst>
          </p:cNvPr>
          <p:cNvSpPr>
            <a:spLocks noGrp="1"/>
          </p:cNvSpPr>
          <p:nvPr>
            <p:ph type="dt" sz="half" idx="10"/>
          </p:nvPr>
        </p:nvSpPr>
        <p:spPr/>
        <p:txBody>
          <a:body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98045131-33C7-4C44-9C51-80D57E4F7B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B57D00D-5C7C-4E4E-B3F1-B6F767AB4638}"/>
              </a:ext>
            </a:extLst>
          </p:cNvPr>
          <p:cNvSpPr>
            <a:spLocks noGrp="1"/>
          </p:cNvSpPr>
          <p:nvPr>
            <p:ph type="sldNum" sz="quarter" idx="12"/>
          </p:nvPr>
        </p:nvSpPr>
        <p:spPr/>
        <p:txBody>
          <a:bodyPr/>
          <a:lstStyle/>
          <a:p>
            <a:fld id="{091C9249-7032-4054-9E40-E039700BD6D7}" type="slidenum">
              <a:rPr lang="es-CO" smtClean="0"/>
              <a:t>‹Nº›</a:t>
            </a:fld>
            <a:endParaRPr lang="es-CO"/>
          </a:p>
        </p:txBody>
      </p:sp>
    </p:spTree>
    <p:extLst>
      <p:ext uri="{BB962C8B-B14F-4D97-AF65-F5344CB8AC3E}">
        <p14:creationId xmlns:p14="http://schemas.microsoft.com/office/powerpoint/2010/main" val="71826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EB5EF34-1831-4B7F-9810-788537CD54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C8DBC05-A674-41BA-A792-881E6A8573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378EE6B-2287-4A56-8DCC-7B00BC09C4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97CE8-69C5-446C-8E21-0E005E217F16}" type="datetimeFigureOut">
              <a:rPr lang="es-CO" smtClean="0"/>
              <a:t>16/12/2022</a:t>
            </a:fld>
            <a:endParaRPr lang="es-CO"/>
          </a:p>
        </p:txBody>
      </p:sp>
      <p:sp>
        <p:nvSpPr>
          <p:cNvPr id="5" name="Marcador de pie de página 4">
            <a:extLst>
              <a:ext uri="{FF2B5EF4-FFF2-40B4-BE49-F238E27FC236}">
                <a16:creationId xmlns:a16="http://schemas.microsoft.com/office/drawing/2014/main" id="{62C048E4-DAF2-4CDF-8711-6924A2BD5E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3C34AF8-8E54-4E0B-B455-9BDB43B3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1C9249-7032-4054-9E40-E039700BD6D7}" type="slidenum">
              <a:rPr lang="es-CO" smtClean="0"/>
              <a:t>‹Nº›</a:t>
            </a:fld>
            <a:endParaRPr lang="es-CO"/>
          </a:p>
        </p:txBody>
      </p:sp>
    </p:spTree>
    <p:extLst>
      <p:ext uri="{BB962C8B-B14F-4D97-AF65-F5344CB8AC3E}">
        <p14:creationId xmlns:p14="http://schemas.microsoft.com/office/powerpoint/2010/main" val="260020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ansv.gov.co/es/observatorio/estad%C3%ADsticas/comparativo-internacional-irtad" TargetMode="Externa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funcionpublica.gov.co/eva/gestornormativo/norma.php?i=103352#11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file:///C:\Users\RICARDO%20CEPEDA\Downloads\l_1450_11.doc"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mailto:/cg.transitoytransporte@gmail.com" TargetMode="External"/><Relationship Id="rId5" Type="http://schemas.openxmlformats.org/officeDocument/2006/relationships/hyperlink" Target="mailto:fsehuila@gmail.com" TargetMode="Externa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C59C3-83C3-4034-BB94-10236DACC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7" y="476777"/>
            <a:ext cx="3864383" cy="3480257"/>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BD3CA6B-6DC5-4402-A8F7-AC4EC7F44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7" y="4118658"/>
            <a:ext cx="3864383" cy="2278771"/>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A92BC41-5AE1-432E-87C7-12BF9E03D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rgbClr val="2C4664">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1BA28DB-544D-46D8-9F0B-96D6F4261123}"/>
              </a:ext>
            </a:extLst>
          </p:cNvPr>
          <p:cNvSpPr>
            <a:spLocks noGrp="1"/>
          </p:cNvSpPr>
          <p:nvPr>
            <p:ph type="ctrTitle"/>
          </p:nvPr>
        </p:nvSpPr>
        <p:spPr>
          <a:xfrm>
            <a:off x="5141495" y="760490"/>
            <a:ext cx="5956353" cy="3129827"/>
          </a:xfrm>
        </p:spPr>
        <p:txBody>
          <a:bodyPr>
            <a:normAutofit/>
          </a:bodyPr>
          <a:lstStyle/>
          <a:p>
            <a:pPr algn="l"/>
            <a:r>
              <a:rPr lang="es-CO" sz="4800" dirty="0">
                <a:solidFill>
                  <a:srgbClr val="FFFFFF"/>
                </a:solidFill>
                <a:latin typeface="Arial" panose="020B0604020202020204" pitchFamily="34" charset="0"/>
                <a:cs typeface="Arial" panose="020B0604020202020204" pitchFamily="34" charset="0"/>
              </a:rPr>
              <a:t>FUNDAMENTOS DE SEGURIDAD VIAL</a:t>
            </a:r>
            <a:endParaRPr lang="es-CO" sz="4800" dirty="0">
              <a:solidFill>
                <a:srgbClr val="FFFFFF"/>
              </a:solidFill>
            </a:endParaRPr>
          </a:p>
        </p:txBody>
      </p:sp>
      <p:sp>
        <p:nvSpPr>
          <p:cNvPr id="3" name="Subtítulo 2">
            <a:extLst>
              <a:ext uri="{FF2B5EF4-FFF2-40B4-BE49-F238E27FC236}">
                <a16:creationId xmlns:a16="http://schemas.microsoft.com/office/drawing/2014/main" id="{57D8963A-67BA-4262-AF22-2C87A3FBF6A8}"/>
              </a:ext>
            </a:extLst>
          </p:cNvPr>
          <p:cNvSpPr>
            <a:spLocks noGrp="1"/>
          </p:cNvSpPr>
          <p:nvPr>
            <p:ph type="subTitle" idx="1"/>
          </p:nvPr>
        </p:nvSpPr>
        <p:spPr>
          <a:xfrm>
            <a:off x="5141495" y="4173604"/>
            <a:ext cx="5956353" cy="1923891"/>
          </a:xfrm>
        </p:spPr>
        <p:txBody>
          <a:bodyPr>
            <a:normAutofit/>
          </a:bodyPr>
          <a:lstStyle/>
          <a:p>
            <a:pPr algn="l"/>
            <a:r>
              <a:rPr lang="es-ES" dirty="0">
                <a:solidFill>
                  <a:srgbClr val="FFFFFF"/>
                </a:solidFill>
              </a:rPr>
              <a:t>RICARDO CEPEDA ALDANA</a:t>
            </a:r>
            <a:endParaRPr lang="es-CO" dirty="0">
              <a:solidFill>
                <a:srgbClr val="FFFFFF"/>
              </a:solidFill>
            </a:endParaRPr>
          </a:p>
        </p:txBody>
      </p:sp>
      <p:pic>
        <p:nvPicPr>
          <p:cNvPr id="7" name="Imagen 6">
            <a:extLst>
              <a:ext uri="{FF2B5EF4-FFF2-40B4-BE49-F238E27FC236}">
                <a16:creationId xmlns:a16="http://schemas.microsoft.com/office/drawing/2014/main" id="{367192BF-8402-4B77-90DB-4E13F0D43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43" y="751584"/>
            <a:ext cx="3459637" cy="2930640"/>
          </a:xfrm>
          <a:prstGeom prst="rect">
            <a:avLst/>
          </a:prstGeom>
        </p:spPr>
      </p:pic>
      <p:cxnSp>
        <p:nvCxnSpPr>
          <p:cNvPr id="18" name="Straight Connector 17">
            <a:extLst>
              <a:ext uri="{FF2B5EF4-FFF2-40B4-BE49-F238E27FC236}">
                <a16:creationId xmlns:a16="http://schemas.microsoft.com/office/drawing/2014/main" id="{DC0E1208-0B30-4396-AE7C-AEBFFAEE6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478" y="4020397"/>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5" name="Imagen 4" descr="Logotipo, nombre de la empresa&#10;&#10;Descripción generada automáticamente">
            <a:extLst>
              <a:ext uri="{FF2B5EF4-FFF2-40B4-BE49-F238E27FC236}">
                <a16:creationId xmlns:a16="http://schemas.microsoft.com/office/drawing/2014/main" id="{1F6EAC9F-B155-4AC4-BB0A-E09E1AC046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340" y="4278039"/>
            <a:ext cx="3001689" cy="1960007"/>
          </a:xfrm>
          <a:prstGeom prst="rect">
            <a:avLst/>
          </a:prstGeom>
        </p:spPr>
      </p:pic>
    </p:spTree>
    <p:extLst>
      <p:ext uri="{BB962C8B-B14F-4D97-AF65-F5344CB8AC3E}">
        <p14:creationId xmlns:p14="http://schemas.microsoft.com/office/powerpoint/2010/main" val="913749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FBFC3E-A778-47E8-8DD0-794F57EAE3E9}"/>
              </a:ext>
            </a:extLst>
          </p:cNvPr>
          <p:cNvSpPr>
            <a:spLocks noGrp="1"/>
          </p:cNvSpPr>
          <p:nvPr>
            <p:ph type="title"/>
          </p:nvPr>
        </p:nvSpPr>
        <p:spPr>
          <a:xfrm>
            <a:off x="5297762" y="329184"/>
            <a:ext cx="6251110" cy="1783080"/>
          </a:xfrm>
        </p:spPr>
        <p:txBody>
          <a:bodyPr anchor="b">
            <a:normAutofit/>
          </a:bodyPr>
          <a:lstStyle/>
          <a:p>
            <a:r>
              <a:rPr lang="es-CO" sz="5400" dirty="0"/>
              <a:t>IT. ® RICARDO CEPEDA ALDANA </a:t>
            </a:r>
          </a:p>
        </p:txBody>
      </p:sp>
      <p:pic>
        <p:nvPicPr>
          <p:cNvPr id="4" name="Imagen 3">
            <a:extLst>
              <a:ext uri="{FF2B5EF4-FFF2-40B4-BE49-F238E27FC236}">
                <a16:creationId xmlns:a16="http://schemas.microsoft.com/office/drawing/2014/main" id="{42A6DCD6-B9FE-4E76-BF98-9A49E6CF8460}"/>
              </a:ext>
            </a:extLst>
          </p:cNvPr>
          <p:cNvPicPr>
            <a:picLocks noChangeAspect="1"/>
          </p:cNvPicPr>
          <p:nvPr/>
        </p:nvPicPr>
        <p:blipFill rotWithShape="1">
          <a:blip r:embed="rId2"/>
          <a:srcRect l="4226" r="5226"/>
          <a:stretch/>
        </p:blipFill>
        <p:spPr>
          <a:xfrm>
            <a:off x="10160"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Marcador de contenido 2">
            <a:extLst>
              <a:ext uri="{FF2B5EF4-FFF2-40B4-BE49-F238E27FC236}">
                <a16:creationId xmlns:a16="http://schemas.microsoft.com/office/drawing/2014/main" id="{6994A4E4-38C7-40CA-9F85-A560A64A818C}"/>
              </a:ext>
            </a:extLst>
          </p:cNvPr>
          <p:cNvSpPr>
            <a:spLocks noGrp="1"/>
          </p:cNvSpPr>
          <p:nvPr>
            <p:ph idx="1"/>
          </p:nvPr>
        </p:nvSpPr>
        <p:spPr>
          <a:xfrm>
            <a:off x="5297762" y="2706624"/>
            <a:ext cx="6251110" cy="3483864"/>
          </a:xfrm>
        </p:spPr>
        <p:txBody>
          <a:bodyPr>
            <a:normAutofit fontScale="92500" lnSpcReduction="10000"/>
          </a:bodyPr>
          <a:lstStyle/>
          <a:p>
            <a:r>
              <a:rPr lang="es-CO" sz="2000" dirty="0">
                <a:latin typeface="Arial" panose="020B0604020202020204" pitchFamily="34" charset="0"/>
                <a:cs typeface="Arial" panose="020B0604020202020204" pitchFamily="34" charset="0"/>
              </a:rPr>
              <a:t>Abogado Universidad Cooperativa de Colombia </a:t>
            </a:r>
          </a:p>
          <a:p>
            <a:r>
              <a:rPr lang="es-CO" sz="2000" dirty="0">
                <a:latin typeface="Arial" panose="020B0604020202020204" pitchFamily="34" charset="0"/>
                <a:cs typeface="Arial" panose="020B0604020202020204" pitchFamily="34" charset="0"/>
              </a:rPr>
              <a:t>Especialista Derecho Sancionatorio </a:t>
            </a:r>
          </a:p>
          <a:p>
            <a:r>
              <a:rPr lang="es-CO" sz="2000" dirty="0">
                <a:latin typeface="Arial" panose="020B0604020202020204" pitchFamily="34" charset="0"/>
                <a:cs typeface="Arial" panose="020B0604020202020204" pitchFamily="34" charset="0"/>
              </a:rPr>
              <a:t>Técnico profesional en seguridad vial </a:t>
            </a:r>
          </a:p>
          <a:p>
            <a:r>
              <a:rPr lang="es-CO" sz="2000" dirty="0">
                <a:latin typeface="Arial" panose="020B0604020202020204" pitchFamily="34" charset="0"/>
                <a:cs typeface="Arial" panose="020B0604020202020204" pitchFamily="34" charset="0"/>
              </a:rPr>
              <a:t>Auditor BASC versión 5- 2017 </a:t>
            </a:r>
          </a:p>
          <a:p>
            <a:r>
              <a:rPr lang="es-CO" sz="2000" dirty="0">
                <a:latin typeface="Arial" panose="020B0604020202020204" pitchFamily="34" charset="0"/>
                <a:cs typeface="Arial" panose="020B0604020202020204" pitchFamily="34" charset="0"/>
              </a:rPr>
              <a:t>Experto Auditor en seguridad vial  </a:t>
            </a:r>
          </a:p>
          <a:p>
            <a:r>
              <a:rPr lang="es-CO" sz="2000" dirty="0">
                <a:latin typeface="Arial" panose="020B0604020202020204" pitchFamily="34" charset="0"/>
                <a:cs typeface="Arial" panose="020B0604020202020204" pitchFamily="34" charset="0"/>
              </a:rPr>
              <a:t>Auditor SIPLAFT / SAGRILAFT </a:t>
            </a:r>
          </a:p>
          <a:p>
            <a:r>
              <a:rPr lang="es-CO" sz="2000" dirty="0">
                <a:latin typeface="Arial" panose="020B0604020202020204" pitchFamily="34" charset="0"/>
                <a:cs typeface="Arial" panose="020B0604020202020204" pitchFamily="34" charset="0"/>
              </a:rPr>
              <a:t>Gestión del Riesgo </a:t>
            </a:r>
          </a:p>
          <a:p>
            <a:r>
              <a:rPr lang="es-CO" sz="2000" dirty="0">
                <a:latin typeface="Arial" panose="020B0604020202020204" pitchFamily="34" charset="0"/>
                <a:cs typeface="Arial" panose="020B0604020202020204" pitchFamily="34" charset="0"/>
              </a:rPr>
              <a:t>Diplomado en Seguridad Vial y Reconstrucción de Accidente.</a:t>
            </a:r>
          </a:p>
          <a:p>
            <a:r>
              <a:rPr lang="es-CO" sz="2000" dirty="0">
                <a:latin typeface="Arial" panose="020B0604020202020204" pitchFamily="34" charset="0"/>
                <a:cs typeface="Arial" panose="020B0604020202020204" pitchFamily="34" charset="0"/>
              </a:rPr>
              <a:t>Instructor </a:t>
            </a:r>
            <a:r>
              <a:rPr lang="es-CO" sz="2000" dirty="0" err="1">
                <a:latin typeface="Arial" panose="020B0604020202020204" pitchFamily="34" charset="0"/>
                <a:cs typeface="Arial" panose="020B0604020202020204" pitchFamily="34" charset="0"/>
              </a:rPr>
              <a:t>Primap</a:t>
            </a:r>
            <a:endParaRPr lang="es-CO"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730670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D21C9-1B2E-4E69-843D-C5E4FDA1C11F}"/>
              </a:ext>
            </a:extLst>
          </p:cNvPr>
          <p:cNvSpPr>
            <a:spLocks noGrp="1"/>
          </p:cNvSpPr>
          <p:nvPr>
            <p:ph type="title"/>
          </p:nvPr>
        </p:nvSpPr>
        <p:spPr/>
        <p:txBody>
          <a:bodyPr/>
          <a:lstStyle/>
          <a:p>
            <a:r>
              <a:rPr lang="es-CO" b="1" dirty="0"/>
              <a:t>CONCEPTO</a:t>
            </a:r>
            <a:r>
              <a:rPr lang="es-CO" dirty="0"/>
              <a:t> </a:t>
            </a:r>
          </a:p>
        </p:txBody>
      </p:sp>
      <p:sp>
        <p:nvSpPr>
          <p:cNvPr id="3" name="Marcador de contenido 2">
            <a:extLst>
              <a:ext uri="{FF2B5EF4-FFF2-40B4-BE49-F238E27FC236}">
                <a16:creationId xmlns:a16="http://schemas.microsoft.com/office/drawing/2014/main" id="{10AFB22A-76E0-44AE-81BE-1C04B25F5ABD}"/>
              </a:ext>
            </a:extLst>
          </p:cNvPr>
          <p:cNvSpPr>
            <a:spLocks noGrp="1"/>
          </p:cNvSpPr>
          <p:nvPr>
            <p:ph idx="1"/>
          </p:nvPr>
        </p:nvSpPr>
        <p:spPr/>
        <p:txBody>
          <a:bodyPr>
            <a:normAutofit fontScale="92500" lnSpcReduction="10000"/>
          </a:bodyPr>
          <a:lstStyle/>
          <a:p>
            <a:pPr algn="just">
              <a:buFont typeface="Wingdings" panose="05000000000000000000" pitchFamily="2" charset="2"/>
              <a:buChar char="v"/>
            </a:pPr>
            <a:r>
              <a:rPr lang="es-ES" sz="3200" b="1" dirty="0">
                <a:latin typeface="Arial" panose="020B0604020202020204" pitchFamily="34" charset="0"/>
                <a:cs typeface="Arial" panose="020B0604020202020204" pitchFamily="34" charset="0"/>
              </a:rPr>
              <a:t>Seguridad vial: </a:t>
            </a:r>
            <a:r>
              <a:rPr lang="es-ES" sz="3200" dirty="0">
                <a:latin typeface="Arial" panose="020B0604020202020204" pitchFamily="34" charset="0"/>
                <a:cs typeface="Arial" panose="020B0604020202020204" pitchFamily="34" charset="0"/>
              </a:rPr>
              <a:t>Es el conjunto de </a:t>
            </a:r>
            <a:r>
              <a:rPr lang="es-ES" sz="3200" b="1" i="1" dirty="0">
                <a:latin typeface="Arial" panose="020B0604020202020204" pitchFamily="34" charset="0"/>
                <a:cs typeface="Arial" panose="020B0604020202020204" pitchFamily="34" charset="0"/>
              </a:rPr>
              <a:t>acciones y políticas </a:t>
            </a:r>
            <a:r>
              <a:rPr lang="es-ES" sz="3200" dirty="0">
                <a:latin typeface="Arial" panose="020B0604020202020204" pitchFamily="34" charset="0"/>
                <a:cs typeface="Arial" panose="020B0604020202020204" pitchFamily="34" charset="0"/>
              </a:rPr>
              <a:t>dirigidas a prevenir, </a:t>
            </a:r>
            <a:r>
              <a:rPr lang="es-ES" sz="3200" b="1" i="1" dirty="0">
                <a:latin typeface="Arial" panose="020B0604020202020204" pitchFamily="34" charset="0"/>
                <a:cs typeface="Arial" panose="020B0604020202020204" pitchFamily="34" charset="0"/>
              </a:rPr>
              <a:t>controlar y disminuir</a:t>
            </a:r>
            <a:r>
              <a:rPr lang="es-ES" sz="3200" dirty="0">
                <a:latin typeface="Arial" panose="020B0604020202020204" pitchFamily="34" charset="0"/>
                <a:cs typeface="Arial" panose="020B0604020202020204" pitchFamily="34" charset="0"/>
              </a:rPr>
              <a:t> el riesgo de muerte o de lesión de las personas en sus desplazamientos ya sea en medios motorizados o no motorizados.</a:t>
            </a:r>
          </a:p>
          <a:p>
            <a:pPr algn="just">
              <a:buFont typeface="Wingdings" panose="05000000000000000000" pitchFamily="2" charset="2"/>
              <a:buChar char="v"/>
            </a:pPr>
            <a:endParaRPr lang="es-ES" sz="3200" dirty="0">
              <a:latin typeface="Arial" panose="020B0604020202020204" pitchFamily="34" charset="0"/>
              <a:cs typeface="Arial" panose="020B0604020202020204" pitchFamily="34" charset="0"/>
            </a:endParaRPr>
          </a:p>
          <a:p>
            <a:pPr marL="0" indent="0" algn="ctr">
              <a:buNone/>
            </a:pPr>
            <a:r>
              <a:rPr lang="es-ES" sz="2400" b="1" i="1" dirty="0">
                <a:latin typeface="Arial" panose="020B0604020202020204" pitchFamily="34" charset="0"/>
                <a:cs typeface="Arial" panose="020B0604020202020204" pitchFamily="34" charset="0"/>
              </a:rPr>
              <a:t>CODIGO NACIONAL DE TRANSITO Y TRANSPORTE </a:t>
            </a:r>
          </a:p>
          <a:p>
            <a:pPr marL="0" indent="0" algn="ctr">
              <a:buNone/>
            </a:pPr>
            <a:r>
              <a:rPr lang="es-ES" sz="2400" b="1" dirty="0">
                <a:latin typeface="Arial" panose="020B0604020202020204" pitchFamily="34" charset="0"/>
                <a:cs typeface="Arial" panose="020B0604020202020204" pitchFamily="34" charset="0"/>
              </a:rPr>
              <a:t>ARTICULO 4</a:t>
            </a:r>
            <a:r>
              <a:rPr lang="es-ES" sz="3200" dirty="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Acreditación de formación- programación de seguridad.</a:t>
            </a:r>
          </a:p>
          <a:p>
            <a:pPr marL="0" indent="0" algn="ctr">
              <a:buNone/>
            </a:pPr>
            <a:r>
              <a:rPr lang="es-ES" sz="2400" dirty="0">
                <a:latin typeface="Arial" panose="020B0604020202020204" pitchFamily="34" charset="0"/>
                <a:cs typeface="Arial" panose="020B0604020202020204" pitchFamily="34" charset="0"/>
              </a:rPr>
              <a:t>Parágrafo 1: </a:t>
            </a:r>
            <a:r>
              <a:rPr lang="es-ES" sz="1800" dirty="0">
                <a:latin typeface="Arial" panose="020B0604020202020204" pitchFamily="34" charset="0"/>
                <a:cs typeface="Arial" panose="020B0604020202020204" pitchFamily="34" charset="0"/>
              </a:rPr>
              <a:t>El Ministerio de Transporte deberá </a:t>
            </a:r>
            <a:r>
              <a:rPr lang="es-ES" sz="1800" b="1" dirty="0">
                <a:latin typeface="Arial" panose="020B0604020202020204" pitchFamily="34" charset="0"/>
                <a:cs typeface="Arial" panose="020B0604020202020204" pitchFamily="34" charset="0"/>
              </a:rPr>
              <a:t>elaborar un plan nacional de seguridad vial</a:t>
            </a:r>
            <a:r>
              <a:rPr lang="es-ES" sz="1800" dirty="0">
                <a:latin typeface="Arial" panose="020B0604020202020204" pitchFamily="34" charset="0"/>
                <a:cs typeface="Arial" panose="020B0604020202020204" pitchFamily="34" charset="0"/>
              </a:rPr>
              <a:t> para disminuir la accidentalidad en el país que sirva además como base para los planes departamentales, metropolitanos, distritales y municipales, de control de piratería e ilegalidad.</a:t>
            </a:r>
          </a:p>
          <a:p>
            <a:pPr marL="0" indent="0" algn="ctr">
              <a:buNone/>
            </a:pPr>
            <a:endParaRPr lang="es-ES" dirty="0"/>
          </a:p>
          <a:p>
            <a:pPr marL="0" indent="0">
              <a:buNone/>
            </a:pPr>
            <a:endParaRPr lang="es-CO" dirty="0"/>
          </a:p>
        </p:txBody>
      </p:sp>
      <p:pic>
        <p:nvPicPr>
          <p:cNvPr id="5" name="Imagen 4" descr="Un dibujo de una persona con un juguete&#10;&#10;Descripción generada automáticamente con confianza baja">
            <a:extLst>
              <a:ext uri="{FF2B5EF4-FFF2-40B4-BE49-F238E27FC236}">
                <a16:creationId xmlns:a16="http://schemas.microsoft.com/office/drawing/2014/main" id="{48F9D7E5-CF6F-4025-A45E-2005F2BAC4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10515599" cy="5067921"/>
          </a:xfrm>
          <a:prstGeom prst="rect">
            <a:avLst/>
          </a:prstGeom>
        </p:spPr>
      </p:pic>
    </p:spTree>
    <p:extLst>
      <p:ext uri="{BB962C8B-B14F-4D97-AF65-F5344CB8AC3E}">
        <p14:creationId xmlns:p14="http://schemas.microsoft.com/office/powerpoint/2010/main" val="6005720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525725-DA1C-48AA-90AA-3EE708F79517}"/>
              </a:ext>
            </a:extLst>
          </p:cNvPr>
          <p:cNvSpPr>
            <a:spLocks noGrp="1"/>
          </p:cNvSpPr>
          <p:nvPr>
            <p:ph type="title"/>
          </p:nvPr>
        </p:nvSpPr>
        <p:spPr/>
        <p:txBody>
          <a:bodyPr/>
          <a:lstStyle/>
          <a:p>
            <a:r>
              <a:rPr lang="es-CO" dirty="0"/>
              <a:t>GENERALIDADES</a:t>
            </a:r>
          </a:p>
        </p:txBody>
      </p:sp>
      <p:sp>
        <p:nvSpPr>
          <p:cNvPr id="3" name="Marcador de contenido 2">
            <a:extLst>
              <a:ext uri="{FF2B5EF4-FFF2-40B4-BE49-F238E27FC236}">
                <a16:creationId xmlns:a16="http://schemas.microsoft.com/office/drawing/2014/main" id="{2978D0B6-223E-4550-92A9-596B063B7801}"/>
              </a:ext>
            </a:extLst>
          </p:cNvPr>
          <p:cNvSpPr>
            <a:spLocks noGrp="1"/>
          </p:cNvSpPr>
          <p:nvPr>
            <p:ph idx="1"/>
          </p:nvPr>
        </p:nvSpPr>
        <p:spPr/>
        <p:txBody>
          <a:bodyPr/>
          <a:lstStyle/>
          <a:p>
            <a:r>
              <a:rPr lang="es-CO" sz="2800" dirty="0">
                <a:latin typeface="Arial" panose="020B0604020202020204" pitchFamily="34" charset="0"/>
                <a:cs typeface="Arial" panose="020B0604020202020204" pitchFamily="34" charset="0"/>
              </a:rPr>
              <a:t>¿Por qué es importante la seguridad vial?</a:t>
            </a:r>
          </a:p>
          <a:p>
            <a:pPr marL="0" indent="0" algn="just">
              <a:buNone/>
            </a:pPr>
            <a:r>
              <a:rPr lang="es-ES" sz="2400" dirty="0">
                <a:latin typeface="Arial" panose="020B0604020202020204" pitchFamily="34" charset="0"/>
                <a:cs typeface="Arial" panose="020B0604020202020204" pitchFamily="34" charset="0"/>
              </a:rPr>
              <a:t>según la </a:t>
            </a:r>
            <a:r>
              <a:rPr lang="es-ES" sz="2400" b="1" dirty="0">
                <a:latin typeface="Arial" panose="020B0604020202020204" pitchFamily="34" charset="0"/>
                <a:cs typeface="Arial" panose="020B0604020202020204" pitchFamily="34" charset="0"/>
              </a:rPr>
              <a:t>Asamblea General de Naciones Unidad </a:t>
            </a:r>
            <a:r>
              <a:rPr lang="es-ES" sz="2400" dirty="0">
                <a:latin typeface="Arial" panose="020B0604020202020204" pitchFamily="34" charset="0"/>
                <a:cs typeface="Arial" panose="020B0604020202020204" pitchFamily="34" charset="0"/>
              </a:rPr>
              <a:t>(agosto 2020)   es importante  porque  la inmensa </a:t>
            </a:r>
            <a:r>
              <a:rPr lang="es-ES" sz="2400" b="1" dirty="0">
                <a:latin typeface="Arial" panose="020B0604020202020204" pitchFamily="34" charset="0"/>
                <a:cs typeface="Arial" panose="020B0604020202020204" pitchFamily="34" charset="0"/>
              </a:rPr>
              <a:t>mayoría de las muertes y lesiones graves causadas por accidentes de tráfico</a:t>
            </a:r>
            <a:r>
              <a:rPr lang="es-ES" sz="2400" dirty="0">
                <a:latin typeface="Arial" panose="020B0604020202020204" pitchFamily="34" charset="0"/>
                <a:cs typeface="Arial" panose="020B0604020202020204" pitchFamily="34" charset="0"/>
              </a:rPr>
              <a:t> son prevenibles y que, a pesar de algunas mejoras en muchos países, en particular en los países en desarrollo, siguen siendo un importante problema de salud pública y de desarrollo que tiene amplias consecuencias sociales y económicas.</a:t>
            </a:r>
          </a:p>
          <a:p>
            <a:pPr marL="0" indent="0" algn="just">
              <a:buNone/>
            </a:pPr>
            <a:r>
              <a:rPr lang="es-ES" sz="2400" dirty="0">
                <a:latin typeface="Arial" panose="020B0604020202020204" pitchFamily="34" charset="0"/>
                <a:cs typeface="Arial" panose="020B0604020202020204" pitchFamily="34" charset="0"/>
                <a:hlinkClick r:id="rId2"/>
              </a:rPr>
              <a:t>https://ansv.gov.co/es/observatorio/estad%C3%ADsticas/comparativo-internacional-irtad</a:t>
            </a:r>
            <a:r>
              <a:rPr lang="es-ES" sz="2400" dirty="0">
                <a:latin typeface="Arial" panose="020B0604020202020204" pitchFamily="34" charset="0"/>
                <a:cs typeface="Arial" panose="020B0604020202020204" pitchFamily="34" charset="0"/>
              </a:rPr>
              <a:t> </a:t>
            </a:r>
          </a:p>
          <a:p>
            <a:pPr marL="0" indent="0" algn="just">
              <a:buNone/>
            </a:pPr>
            <a:endParaRPr lang="es-ES" sz="2400" dirty="0">
              <a:latin typeface="Arial" panose="020B0604020202020204" pitchFamily="34" charset="0"/>
              <a:cs typeface="Arial" panose="020B0604020202020204" pitchFamily="34" charset="0"/>
            </a:endParaRPr>
          </a:p>
        </p:txBody>
      </p:sp>
      <p:pic>
        <p:nvPicPr>
          <p:cNvPr id="7" name="Imagen 6" descr="Personas en la calle&#10;&#10;Descripción generada automáticamente con confianza media">
            <a:extLst>
              <a:ext uri="{FF2B5EF4-FFF2-40B4-BE49-F238E27FC236}">
                <a16:creationId xmlns:a16="http://schemas.microsoft.com/office/drawing/2014/main" id="{889C72EB-6111-409C-873D-0C820C4EF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2540" y="5221356"/>
            <a:ext cx="2857500" cy="1589985"/>
          </a:xfrm>
          <a:prstGeom prst="rect">
            <a:avLst/>
          </a:prstGeom>
        </p:spPr>
      </p:pic>
      <p:pic>
        <p:nvPicPr>
          <p:cNvPr id="9" name="Imagen 8" descr="Coche aparcado en la calle&#10;&#10;Descripción generada automáticamente">
            <a:extLst>
              <a:ext uri="{FF2B5EF4-FFF2-40B4-BE49-F238E27FC236}">
                <a16:creationId xmlns:a16="http://schemas.microsoft.com/office/drawing/2014/main" id="{09501F19-A65E-47F0-A284-D83E0C7E3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141" y="5221357"/>
            <a:ext cx="3486395" cy="1589984"/>
          </a:xfrm>
          <a:prstGeom prst="rect">
            <a:avLst/>
          </a:prstGeom>
        </p:spPr>
      </p:pic>
      <p:pic>
        <p:nvPicPr>
          <p:cNvPr id="11" name="Imagen 10">
            <a:extLst>
              <a:ext uri="{FF2B5EF4-FFF2-40B4-BE49-F238E27FC236}">
                <a16:creationId xmlns:a16="http://schemas.microsoft.com/office/drawing/2014/main" id="{29E487A8-DD79-451C-998F-4D9C783DB7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4850" y="5221356"/>
            <a:ext cx="2619375" cy="1589984"/>
          </a:xfrm>
          <a:prstGeom prst="rect">
            <a:avLst/>
          </a:prstGeom>
        </p:spPr>
      </p:pic>
    </p:spTree>
    <p:extLst>
      <p:ext uri="{BB962C8B-B14F-4D97-AF65-F5344CB8AC3E}">
        <p14:creationId xmlns:p14="http://schemas.microsoft.com/office/powerpoint/2010/main" val="399179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0"/>
                                  </p:stCondLst>
                                  <p:childTnLst>
                                    <p:animScale>
                                      <p:cBhvr>
                                        <p:cTn id="13" dur="2000" fill="hold"/>
                                        <p:tgtEl>
                                          <p:spTgt spid="9"/>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nodeType="clickEffect">
                                  <p:stCondLst>
                                    <p:cond delay="0"/>
                                  </p:stCondLst>
                                  <p:childTnLst>
                                    <p:animScale>
                                      <p:cBhvr>
                                        <p:cTn id="17" dur="2000" fill="hold"/>
                                        <p:tgtEl>
                                          <p:spTgt spid="11"/>
                                        </p:tgtEl>
                                      </p:cBhvr>
                                      <p:by x="150000" y="150000"/>
                                    </p:animScale>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525725-DA1C-48AA-90AA-3EE708F79517}"/>
              </a:ext>
            </a:extLst>
          </p:cNvPr>
          <p:cNvSpPr>
            <a:spLocks noGrp="1"/>
          </p:cNvSpPr>
          <p:nvPr>
            <p:ph type="title"/>
          </p:nvPr>
        </p:nvSpPr>
        <p:spPr/>
        <p:txBody>
          <a:bodyPr/>
          <a:lstStyle/>
          <a:p>
            <a:r>
              <a:rPr lang="es-CO" dirty="0"/>
              <a:t>GENERALIDADES</a:t>
            </a:r>
          </a:p>
        </p:txBody>
      </p:sp>
      <p:sp>
        <p:nvSpPr>
          <p:cNvPr id="3" name="Marcador de contenido 2">
            <a:extLst>
              <a:ext uri="{FF2B5EF4-FFF2-40B4-BE49-F238E27FC236}">
                <a16:creationId xmlns:a16="http://schemas.microsoft.com/office/drawing/2014/main" id="{2978D0B6-223E-4550-92A9-596B063B7801}"/>
              </a:ext>
            </a:extLst>
          </p:cNvPr>
          <p:cNvSpPr>
            <a:spLocks noGrp="1"/>
          </p:cNvSpPr>
          <p:nvPr>
            <p:ph idx="1"/>
          </p:nvPr>
        </p:nvSpPr>
        <p:spPr/>
        <p:txBody>
          <a:bodyPr/>
          <a:lstStyle/>
          <a:p>
            <a:pPr algn="just"/>
            <a:r>
              <a:rPr lang="es-CO" sz="2800" dirty="0">
                <a:latin typeface="Arial" panose="020B0604020202020204" pitchFamily="34" charset="0"/>
                <a:cs typeface="Arial" panose="020B0604020202020204" pitchFamily="34" charset="0"/>
              </a:rPr>
              <a:t>¿Por qué es importante la seguridad vial?</a:t>
            </a:r>
          </a:p>
          <a:p>
            <a:pPr algn="just">
              <a:buFont typeface="Arial" panose="020B0604020202020204" pitchFamily="34" charset="0"/>
              <a:buChar char="₳"/>
            </a:pPr>
            <a:r>
              <a:rPr lang="es-ES" dirty="0">
                <a:latin typeface="Arial" panose="020B0604020202020204" pitchFamily="34" charset="0"/>
                <a:cs typeface="Arial" panose="020B0604020202020204" pitchFamily="34" charset="0"/>
              </a:rPr>
              <a:t> Porque la inversión en  seguridad vial tiene un efecto </a:t>
            </a:r>
            <a:r>
              <a:rPr lang="es-ES" b="1" dirty="0">
                <a:latin typeface="Arial" panose="020B0604020202020204" pitchFamily="34" charset="0"/>
                <a:cs typeface="Arial" panose="020B0604020202020204" pitchFamily="34" charset="0"/>
              </a:rPr>
              <a:t>positivo en la salud pública y la economía de un país.</a:t>
            </a:r>
          </a:p>
          <a:p>
            <a:pPr algn="just">
              <a:buFont typeface="Arial" panose="020B0604020202020204" pitchFamily="34" charset="0"/>
              <a:buChar char="₳"/>
            </a:pPr>
            <a:r>
              <a:rPr lang="es-ES" dirty="0">
                <a:latin typeface="Arial" panose="020B0604020202020204" pitchFamily="34" charset="0"/>
                <a:cs typeface="Arial" panose="020B0604020202020204" pitchFamily="34" charset="0"/>
              </a:rPr>
              <a:t> porque una cuestión de equidad social, ya que los pobres y los vulnerables son también con mayor frecuencia los usuarios vulnerables de las vías de tránsito.</a:t>
            </a:r>
            <a:endParaRPr lang="es-CO" sz="2800" dirty="0">
              <a:latin typeface="Arial" panose="020B0604020202020204" pitchFamily="34" charset="0"/>
              <a:cs typeface="Arial" panose="020B0604020202020204" pitchFamily="34" charset="0"/>
            </a:endParaRPr>
          </a:p>
          <a:p>
            <a:pPr marL="0" indent="0" algn="just">
              <a:buNone/>
            </a:pP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5020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Imagen 12" descr="Un luz de freno&#10;&#10;Descripción generada automáticamente">
            <a:extLst>
              <a:ext uri="{FF2B5EF4-FFF2-40B4-BE49-F238E27FC236}">
                <a16:creationId xmlns:a16="http://schemas.microsoft.com/office/drawing/2014/main" id="{DB909673-2F27-410C-BE74-16E23D663F27}"/>
              </a:ext>
            </a:extLst>
          </p:cNvPr>
          <p:cNvPicPr>
            <a:picLocks noChangeAspect="1"/>
          </p:cNvPicPr>
          <p:nvPr/>
        </p:nvPicPr>
        <p:blipFill rotWithShape="1">
          <a:blip r:embed="rId2">
            <a:extLst>
              <a:ext uri="{28A0092B-C50C-407E-A947-70E740481C1C}">
                <a14:useLocalDpi xmlns:a14="http://schemas.microsoft.com/office/drawing/2010/main" val="0"/>
              </a:ext>
            </a:extLst>
          </a:blip>
          <a:srcRect t="25074" b="18676"/>
          <a:stretch/>
        </p:blipFill>
        <p:spPr>
          <a:xfrm>
            <a:off x="20" y="10"/>
            <a:ext cx="6095980" cy="3428990"/>
          </a:xfrm>
          <a:prstGeom prst="rect">
            <a:avLst/>
          </a:prstGeom>
        </p:spPr>
      </p:pic>
      <p:pic>
        <p:nvPicPr>
          <p:cNvPr id="9" name="Imagen 8" descr="Interfaz de usuario gráfica, Aplicación, Sitio web&#10;&#10;Descripción generada automáticamente">
            <a:extLst>
              <a:ext uri="{FF2B5EF4-FFF2-40B4-BE49-F238E27FC236}">
                <a16:creationId xmlns:a16="http://schemas.microsoft.com/office/drawing/2014/main" id="{875D5748-29B0-4C6B-B422-066F4F151B0C}"/>
              </a:ext>
            </a:extLst>
          </p:cNvPr>
          <p:cNvPicPr>
            <a:picLocks noChangeAspect="1"/>
          </p:cNvPicPr>
          <p:nvPr/>
        </p:nvPicPr>
        <p:blipFill rotWithShape="1">
          <a:blip r:embed="rId3">
            <a:extLst>
              <a:ext uri="{28A0092B-C50C-407E-A947-70E740481C1C}">
                <a14:useLocalDpi xmlns:a14="http://schemas.microsoft.com/office/drawing/2010/main" val="0"/>
              </a:ext>
            </a:extLst>
          </a:blip>
          <a:srcRect t="2964" r="1" b="14335"/>
          <a:stretch/>
        </p:blipFill>
        <p:spPr>
          <a:xfrm>
            <a:off x="6096000" y="10"/>
            <a:ext cx="6096000" cy="3428990"/>
          </a:xfrm>
          <a:prstGeom prst="rect">
            <a:avLst/>
          </a:prstGeom>
        </p:spPr>
      </p:pic>
      <p:pic>
        <p:nvPicPr>
          <p:cNvPr id="5" name="Imagen 4" descr="Imagen que contiene persona, mujer, competencia de atletismo, dibujo&#10;&#10;Descripción generada automáticamente">
            <a:extLst>
              <a:ext uri="{FF2B5EF4-FFF2-40B4-BE49-F238E27FC236}">
                <a16:creationId xmlns:a16="http://schemas.microsoft.com/office/drawing/2014/main" id="{88717AE6-3D79-43E7-80BF-5B34218B17AD}"/>
              </a:ext>
            </a:extLst>
          </p:cNvPr>
          <p:cNvPicPr>
            <a:picLocks noChangeAspect="1"/>
          </p:cNvPicPr>
          <p:nvPr/>
        </p:nvPicPr>
        <p:blipFill rotWithShape="1">
          <a:blip r:embed="rId4">
            <a:extLst>
              <a:ext uri="{28A0092B-C50C-407E-A947-70E740481C1C}">
                <a14:useLocalDpi xmlns:a14="http://schemas.microsoft.com/office/drawing/2010/main" val="0"/>
              </a:ext>
            </a:extLst>
          </a:blip>
          <a:srcRect r="-2" b="2959"/>
          <a:stretch/>
        </p:blipFill>
        <p:spPr>
          <a:xfrm rot="10800000" flipV="1">
            <a:off x="20" y="3429000"/>
            <a:ext cx="6095980" cy="3429000"/>
          </a:xfrm>
          <a:prstGeom prst="rect">
            <a:avLst/>
          </a:prstGeom>
        </p:spPr>
      </p:pic>
      <p:pic>
        <p:nvPicPr>
          <p:cNvPr id="11" name="Imagen 10" descr="Un letrero de color blanco&#10;&#10;Descripción generada automáticamente con confianza baja">
            <a:extLst>
              <a:ext uri="{FF2B5EF4-FFF2-40B4-BE49-F238E27FC236}">
                <a16:creationId xmlns:a16="http://schemas.microsoft.com/office/drawing/2014/main" id="{AAA62586-CD39-4AEA-BCBF-6F73DBFB11F1}"/>
              </a:ext>
            </a:extLst>
          </p:cNvPr>
          <p:cNvPicPr>
            <a:picLocks noChangeAspect="1"/>
          </p:cNvPicPr>
          <p:nvPr/>
        </p:nvPicPr>
        <p:blipFill rotWithShape="1">
          <a:blip r:embed="rId5">
            <a:extLst>
              <a:ext uri="{28A0092B-C50C-407E-A947-70E740481C1C}">
                <a14:useLocalDpi xmlns:a14="http://schemas.microsoft.com/office/drawing/2010/main" val="0"/>
              </a:ext>
            </a:extLst>
          </a:blip>
          <a:srcRect l="444" r="1" b="1"/>
          <a:stretch/>
        </p:blipFill>
        <p:spPr>
          <a:xfrm>
            <a:off x="6096000" y="3429000"/>
            <a:ext cx="6096000" cy="3429000"/>
          </a:xfrm>
          <a:prstGeom prst="rect">
            <a:avLst/>
          </a:prstGeom>
        </p:spPr>
      </p:pic>
      <p:sp>
        <p:nvSpPr>
          <p:cNvPr id="33" name="Rectangle 32">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ame 34">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FC525725-DA1C-48AA-90AA-3EE708F79517}"/>
              </a:ext>
            </a:extLst>
          </p:cNvPr>
          <p:cNvSpPr>
            <a:spLocks noGrp="1"/>
          </p:cNvSpPr>
          <p:nvPr>
            <p:ph type="title"/>
          </p:nvPr>
        </p:nvSpPr>
        <p:spPr>
          <a:xfrm>
            <a:off x="4286858" y="2761554"/>
            <a:ext cx="3618284" cy="1345720"/>
          </a:xfrm>
          <a:noFill/>
        </p:spPr>
        <p:txBody>
          <a:bodyPr vert="horz" lIns="91440" tIns="45720" rIns="91440" bIns="45720" rtlCol="0" anchor="ctr">
            <a:normAutofit fontScale="90000"/>
          </a:bodyPr>
          <a:lstStyle/>
          <a:p>
            <a:pPr algn="ctr"/>
            <a:r>
              <a:rPr lang="en-US" sz="3200" b="1" u="sng" kern="1200" dirty="0">
                <a:solidFill>
                  <a:srgbClr val="080808"/>
                </a:solidFill>
                <a:latin typeface="Arial" panose="020B0604020202020204" pitchFamily="34" charset="0"/>
                <a:cs typeface="Arial" panose="020B0604020202020204" pitchFamily="34" charset="0"/>
              </a:rPr>
              <a:t>ESTO ES SEGURIDAD VIAL </a:t>
            </a:r>
            <a:br>
              <a:rPr lang="en-US" sz="2800" kern="1200" dirty="0">
                <a:solidFill>
                  <a:srgbClr val="080808"/>
                </a:solidFill>
                <a:latin typeface="+mj-lt"/>
                <a:ea typeface="+mj-ea"/>
                <a:cs typeface="+mj-cs"/>
              </a:rPr>
            </a:br>
            <a:endParaRPr lang="en-US" sz="2800" kern="1200" dirty="0">
              <a:solidFill>
                <a:srgbClr val="080808"/>
              </a:solidFill>
              <a:latin typeface="+mj-lt"/>
              <a:ea typeface="+mj-ea"/>
              <a:cs typeface="+mj-cs"/>
            </a:endParaRPr>
          </a:p>
        </p:txBody>
      </p:sp>
    </p:spTree>
    <p:extLst>
      <p:ext uri="{BB962C8B-B14F-4D97-AF65-F5344CB8AC3E}">
        <p14:creationId xmlns:p14="http://schemas.microsoft.com/office/powerpoint/2010/main" val="801720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DDC6D0-8891-46FF-983D-206AAFAE0759}"/>
              </a:ext>
            </a:extLst>
          </p:cNvPr>
          <p:cNvSpPr>
            <a:spLocks noGrp="1"/>
          </p:cNvSpPr>
          <p:nvPr>
            <p:ph type="title"/>
          </p:nvPr>
        </p:nvSpPr>
        <p:spPr>
          <a:xfrm>
            <a:off x="1179576" y="822960"/>
            <a:ext cx="9829800" cy="1325880"/>
          </a:xfrm>
        </p:spPr>
        <p:txBody>
          <a:bodyPr>
            <a:normAutofit/>
          </a:bodyPr>
          <a:lstStyle/>
          <a:p>
            <a:pPr algn="ctr"/>
            <a:r>
              <a:rPr lang="es-MX" sz="4000">
                <a:solidFill>
                  <a:srgbClr val="FFFFFF"/>
                </a:solidFill>
                <a:latin typeface="Arial" panose="020B0604020202020204" pitchFamily="34" charset="0"/>
                <a:cs typeface="Arial" panose="020B0604020202020204" pitchFamily="34" charset="0"/>
              </a:rPr>
              <a:t>PRESENTACION </a:t>
            </a:r>
            <a:endParaRPr lang="es-CO" sz="4000">
              <a:solidFill>
                <a:srgbClr val="FFFFFF"/>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EE626CAA-AB11-4E24-A168-B407B55A820E}"/>
              </a:ext>
            </a:extLst>
          </p:cNvPr>
          <p:cNvSpPr>
            <a:spLocks noGrp="1"/>
          </p:cNvSpPr>
          <p:nvPr>
            <p:ph idx="1"/>
          </p:nvPr>
        </p:nvSpPr>
        <p:spPr>
          <a:xfrm>
            <a:off x="804672" y="1895062"/>
            <a:ext cx="5624706" cy="4797286"/>
          </a:xfrm>
        </p:spPr>
        <p:txBody>
          <a:bodyPr anchor="ctr">
            <a:noAutofit/>
          </a:bodyPr>
          <a:lstStyle/>
          <a:p>
            <a:pPr marL="0" indent="0" algn="just">
              <a:buNone/>
            </a:pPr>
            <a:r>
              <a:rPr lang="es-CO" sz="1600" b="1" dirty="0">
                <a:solidFill>
                  <a:srgbClr val="000000"/>
                </a:solidFill>
                <a:latin typeface="Arial" panose="020B0604020202020204" pitchFamily="34" charset="0"/>
                <a:cs typeface="Arial" panose="020B0604020202020204" pitchFamily="34" charset="0"/>
              </a:rPr>
              <a:t>Modulo Plan Estratégico De Seguridad Vial :</a:t>
            </a:r>
          </a:p>
          <a:p>
            <a:pPr marL="0" indent="0" algn="just">
              <a:buNone/>
            </a:pPr>
            <a:r>
              <a:rPr lang="es-CO" sz="1600" b="1" dirty="0">
                <a:solidFill>
                  <a:srgbClr val="000000"/>
                </a:solidFill>
                <a:latin typeface="Arial" panose="020B0604020202020204" pitchFamily="34" charset="0"/>
                <a:cs typeface="Arial" panose="020B0604020202020204" pitchFamily="34" charset="0"/>
              </a:rPr>
              <a:t>Objetivo:</a:t>
            </a:r>
          </a:p>
          <a:p>
            <a:pPr algn="just"/>
            <a:r>
              <a:rPr lang="es-CO" sz="1600" dirty="0">
                <a:solidFill>
                  <a:srgbClr val="000000"/>
                </a:solidFill>
                <a:latin typeface="Arial" panose="020B0604020202020204" pitchFamily="34" charset="0"/>
                <a:cs typeface="Arial" panose="020B0604020202020204" pitchFamily="34" charset="0"/>
              </a:rPr>
              <a:t>Promover la calidad en la seguridad vial a través de la mejora en el conocimiento del Plan Estratégico en Seguridad Vial. </a:t>
            </a:r>
          </a:p>
          <a:p>
            <a:pPr marL="0" indent="0" algn="just">
              <a:buNone/>
            </a:pPr>
            <a:r>
              <a:rPr lang="es-CO" sz="1600" b="1" dirty="0">
                <a:solidFill>
                  <a:srgbClr val="000000"/>
                </a:solidFill>
                <a:latin typeface="Arial" panose="020B0604020202020204" pitchFamily="34" charset="0"/>
                <a:cs typeface="Arial" panose="020B0604020202020204" pitchFamily="34" charset="0"/>
              </a:rPr>
              <a:t>Marco jurídico:</a:t>
            </a:r>
          </a:p>
          <a:p>
            <a:pPr algn="just"/>
            <a:r>
              <a:rPr lang="es-CO" sz="1600" dirty="0">
                <a:solidFill>
                  <a:srgbClr val="000000"/>
                </a:solidFill>
                <a:latin typeface="Arial" panose="020B0604020202020204" pitchFamily="34" charset="0"/>
                <a:cs typeface="Arial" panose="020B0604020202020204" pitchFamily="34" charset="0"/>
              </a:rPr>
              <a:t>Se realiza a partir de </a:t>
            </a:r>
            <a:r>
              <a:rPr lang="es-CO" sz="1600" dirty="0">
                <a:solidFill>
                  <a:srgbClr val="FF0000"/>
                </a:solidFill>
                <a:latin typeface="Arial" panose="020B0604020202020204" pitchFamily="34" charset="0"/>
                <a:cs typeface="Arial" panose="020B0604020202020204" pitchFamily="34" charset="0"/>
              </a:rPr>
              <a:t>la ley 1503 del 2011 </a:t>
            </a:r>
            <a:r>
              <a:rPr lang="es-CO" sz="1600" dirty="0">
                <a:solidFill>
                  <a:srgbClr val="000000"/>
                </a:solidFill>
                <a:latin typeface="Arial" panose="020B0604020202020204" pitchFamily="34" charset="0"/>
                <a:cs typeface="Arial" panose="020B0604020202020204" pitchFamily="34" charset="0"/>
              </a:rPr>
              <a:t>y de su reforma en la </a:t>
            </a:r>
            <a:r>
              <a:rPr lang="es-CO" sz="1600" dirty="0">
                <a:solidFill>
                  <a:srgbClr val="FF0000"/>
                </a:solidFill>
                <a:latin typeface="Arial" panose="020B0604020202020204" pitchFamily="34" charset="0"/>
                <a:cs typeface="Arial" panose="020B0604020202020204" pitchFamily="34" charset="0"/>
              </a:rPr>
              <a:t>ley 2050 del 2020</a:t>
            </a:r>
            <a:r>
              <a:rPr lang="es-CO" sz="1600" dirty="0">
                <a:solidFill>
                  <a:srgbClr val="000000"/>
                </a:solidFill>
                <a:latin typeface="Arial" panose="020B0604020202020204" pitchFamily="34" charset="0"/>
                <a:cs typeface="Arial" panose="020B0604020202020204" pitchFamily="34" charset="0"/>
              </a:rPr>
              <a:t>, estas herramientas jurídicas crean y </a:t>
            </a:r>
            <a:r>
              <a:rPr lang="es-CO" sz="1600" dirty="0">
                <a:solidFill>
                  <a:srgbClr val="00B050"/>
                </a:solidFill>
                <a:latin typeface="Arial" panose="020B0604020202020204" pitchFamily="34" charset="0"/>
                <a:cs typeface="Arial" panose="020B0604020202020204" pitchFamily="34" charset="0"/>
              </a:rPr>
              <a:t>regulan los comportamientos habituales de la sociedad </a:t>
            </a:r>
            <a:r>
              <a:rPr lang="es-CO" sz="1600" dirty="0">
                <a:solidFill>
                  <a:srgbClr val="000000"/>
                </a:solidFill>
                <a:latin typeface="Arial" panose="020B0604020202020204" pitchFamily="34" charset="0"/>
                <a:cs typeface="Arial" panose="020B0604020202020204" pitchFamily="34" charset="0"/>
              </a:rPr>
              <a:t>en materia de </a:t>
            </a:r>
            <a:r>
              <a:rPr lang="es-CO" sz="1600" dirty="0">
                <a:solidFill>
                  <a:srgbClr val="00B050"/>
                </a:solidFill>
                <a:latin typeface="Arial" panose="020B0604020202020204" pitchFamily="34" charset="0"/>
                <a:cs typeface="Arial" panose="020B0604020202020204" pitchFamily="34" charset="0"/>
              </a:rPr>
              <a:t>seguridad vial </a:t>
            </a:r>
            <a:r>
              <a:rPr lang="es-CO" sz="1600" dirty="0">
                <a:solidFill>
                  <a:srgbClr val="000000"/>
                </a:solidFill>
                <a:latin typeface="Arial" panose="020B0604020202020204" pitchFamily="34" charset="0"/>
                <a:cs typeface="Arial" panose="020B0604020202020204" pitchFamily="34" charset="0"/>
              </a:rPr>
              <a:t>y que se encuentran sujetas a la regulación del estado por medio de las autoridades y organismo de transito;  comprometiendo a las entidades privadas y publicas en la creación, conservación y ejecución de las políticas de seguridad vial en el territorio nacional.  </a:t>
            </a:r>
          </a:p>
        </p:txBody>
      </p:sp>
      <p:pic>
        <p:nvPicPr>
          <p:cNvPr id="1026" name="Picture 2" descr="Consultoría en Planes Estratégicos de Seguridad vial - Intransito">
            <a:extLst>
              <a:ext uri="{FF2B5EF4-FFF2-40B4-BE49-F238E27FC236}">
                <a16:creationId xmlns:a16="http://schemas.microsoft.com/office/drawing/2014/main" id="{016151CD-C9B5-499D-AB41-52D9393C0D1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29378" y="2941046"/>
            <a:ext cx="4954693" cy="3010664"/>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B92D577-3C6C-4D28-ACA0-3C178072C343}"/>
              </a:ext>
            </a:extLst>
          </p:cNvPr>
          <p:cNvSpPr txBox="1"/>
          <p:nvPr/>
        </p:nvSpPr>
        <p:spPr>
          <a:xfrm>
            <a:off x="7702930" y="2483791"/>
            <a:ext cx="2717707" cy="369332"/>
          </a:xfrm>
          <a:prstGeom prst="rect">
            <a:avLst/>
          </a:prstGeom>
          <a:noFill/>
        </p:spPr>
        <p:txBody>
          <a:bodyPr wrap="square" rtlCol="0">
            <a:spAutoFit/>
          </a:bodyPr>
          <a:lstStyle/>
          <a:p>
            <a:pPr>
              <a:spcAft>
                <a:spcPts val="600"/>
              </a:spcAft>
            </a:pPr>
            <a:r>
              <a:rPr lang="es-CO" b="1" dirty="0">
                <a:latin typeface="Arial" panose="020B0604020202020204" pitchFamily="34" charset="0"/>
                <a:cs typeface="Arial" panose="020B0604020202020204" pitchFamily="34" charset="0"/>
              </a:rPr>
              <a:t>Justificación: </a:t>
            </a:r>
          </a:p>
        </p:txBody>
      </p:sp>
    </p:spTree>
    <p:extLst>
      <p:ext uri="{BB962C8B-B14F-4D97-AF65-F5344CB8AC3E}">
        <p14:creationId xmlns:p14="http://schemas.microsoft.com/office/powerpoint/2010/main" val="1851513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A7FF04-280E-40DC-B3E2-7E5ED79C0DD9}"/>
              </a:ext>
            </a:extLst>
          </p:cNvPr>
          <p:cNvSpPr>
            <a:spLocks noGrp="1"/>
          </p:cNvSpPr>
          <p:nvPr>
            <p:ph type="title"/>
          </p:nvPr>
        </p:nvSpPr>
        <p:spPr>
          <a:xfrm>
            <a:off x="1461655" y="281998"/>
            <a:ext cx="9538855" cy="1325563"/>
          </a:xfrm>
        </p:spPr>
        <p:txBody>
          <a:bodyPr>
            <a:normAutofit/>
          </a:bodyPr>
          <a:lstStyle/>
          <a:p>
            <a:pPr algn="ctr"/>
            <a:r>
              <a:rPr lang="es-CO" sz="4000" dirty="0">
                <a:solidFill>
                  <a:schemeClr val="accent4">
                    <a:lumMod val="75000"/>
                  </a:schemeClr>
                </a:solidFill>
                <a:latin typeface="Arial" panose="020B0604020202020204" pitchFamily="34" charset="0"/>
                <a:cs typeface="Arial" panose="020B0604020202020204" pitchFamily="34" charset="0"/>
              </a:rPr>
              <a:t>RESPONSABILIDAD EMPRESARIAL </a:t>
            </a:r>
          </a:p>
        </p:txBody>
      </p:sp>
      <p:sp>
        <p:nvSpPr>
          <p:cNvPr id="3" name="Marcador de contenido 2">
            <a:extLst>
              <a:ext uri="{FF2B5EF4-FFF2-40B4-BE49-F238E27FC236}">
                <a16:creationId xmlns:a16="http://schemas.microsoft.com/office/drawing/2014/main" id="{0062DA0B-9E0F-419C-B207-B00BCB750446}"/>
              </a:ext>
            </a:extLst>
          </p:cNvPr>
          <p:cNvSpPr>
            <a:spLocks noGrp="1"/>
          </p:cNvSpPr>
          <p:nvPr>
            <p:ph idx="1"/>
          </p:nvPr>
        </p:nvSpPr>
        <p:spPr>
          <a:xfrm>
            <a:off x="1230825" y="1836303"/>
            <a:ext cx="4338711" cy="383003"/>
          </a:xfrm>
        </p:spPr>
        <p:txBody>
          <a:bodyPr>
            <a:normAutofit fontScale="85000" lnSpcReduction="20000"/>
          </a:bodyPr>
          <a:lstStyle/>
          <a:p>
            <a:r>
              <a:rPr lang="es-CO" dirty="0"/>
              <a:t>RESPONSABILIDAD SOCIAL </a:t>
            </a:r>
          </a:p>
        </p:txBody>
      </p:sp>
      <p:pic>
        <p:nvPicPr>
          <p:cNvPr id="3074" name="Picture 2" descr="Por el camino, me prevengo | Educacion vial para niños, Salud y seguridad,  Educación vial">
            <a:extLst>
              <a:ext uri="{FF2B5EF4-FFF2-40B4-BE49-F238E27FC236}">
                <a16:creationId xmlns:a16="http://schemas.microsoft.com/office/drawing/2014/main" id="{CE8F2A5E-E9FE-4472-9359-57A0227F12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3" y="-540327"/>
            <a:ext cx="9850582" cy="7116329"/>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a:extLst>
              <a:ext uri="{FF2B5EF4-FFF2-40B4-BE49-F238E27FC236}">
                <a16:creationId xmlns:a16="http://schemas.microsoft.com/office/drawing/2014/main" id="{6AFBF117-87A3-42C2-BDBD-9A56C46CDE58}"/>
              </a:ext>
            </a:extLst>
          </p:cNvPr>
          <p:cNvSpPr txBox="1">
            <a:spLocks/>
          </p:cNvSpPr>
          <p:nvPr/>
        </p:nvSpPr>
        <p:spPr>
          <a:xfrm>
            <a:off x="5569536" y="1829951"/>
            <a:ext cx="6331519" cy="38300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dirty="0"/>
              <a:t>RESPONSABILIDAD PENAL, CIVIL Y ADMINISTRATIVA   </a:t>
            </a:r>
          </a:p>
        </p:txBody>
      </p:sp>
    </p:spTree>
    <p:extLst>
      <p:ext uri="{BB962C8B-B14F-4D97-AF65-F5344CB8AC3E}">
        <p14:creationId xmlns:p14="http://schemas.microsoft.com/office/powerpoint/2010/main" val="3673991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EAE0D8-83E7-41FA-B62E-8CA90335CC05}"/>
              </a:ext>
            </a:extLst>
          </p:cNvPr>
          <p:cNvSpPr>
            <a:spLocks noGrp="1"/>
          </p:cNvSpPr>
          <p:nvPr>
            <p:ph type="title"/>
          </p:nvPr>
        </p:nvSpPr>
        <p:spPr>
          <a:xfrm>
            <a:off x="1885406" y="220129"/>
            <a:ext cx="8587154" cy="1325563"/>
          </a:xfrm>
        </p:spPr>
        <p:txBody>
          <a:bodyPr>
            <a:normAutofit fontScale="90000"/>
          </a:bodyPr>
          <a:lstStyle/>
          <a:p>
            <a:pPr algn="ctr"/>
            <a:r>
              <a:rPr lang="es-CO" sz="4400" dirty="0">
                <a:latin typeface="Arial" panose="020B0604020202020204" pitchFamily="34" charset="0"/>
                <a:cs typeface="Arial" panose="020B0604020202020204" pitchFamily="34" charset="0"/>
              </a:rPr>
              <a:t>¿Cuál es el problema que debemos resolver colectivamente?</a:t>
            </a:r>
            <a:br>
              <a:rPr lang="es-CO" sz="4400" dirty="0">
                <a:latin typeface="Arial" panose="020B0604020202020204" pitchFamily="34" charset="0"/>
                <a:cs typeface="Arial" panose="020B0604020202020204" pitchFamily="34" charset="0"/>
              </a:rPr>
            </a:br>
            <a:endParaRPr lang="es-CO" dirty="0">
              <a:latin typeface="Arial" panose="020B0604020202020204" pitchFamily="34" charset="0"/>
              <a:cs typeface="Arial" panose="020B0604020202020204" pitchFamily="34" charset="0"/>
            </a:endParaRPr>
          </a:p>
        </p:txBody>
      </p:sp>
      <p:sp>
        <p:nvSpPr>
          <p:cNvPr id="4" name="1 Rectángulo">
            <a:extLst>
              <a:ext uri="{FF2B5EF4-FFF2-40B4-BE49-F238E27FC236}">
                <a16:creationId xmlns:a16="http://schemas.microsoft.com/office/drawing/2014/main" id="{5B9887F3-81A7-411F-9630-05E8EAB408C3}"/>
              </a:ext>
            </a:extLst>
          </p:cNvPr>
          <p:cNvSpPr>
            <a:spLocks noGrp="1"/>
          </p:cNvSpPr>
          <p:nvPr>
            <p:ph idx="1"/>
          </p:nvPr>
        </p:nvSpPr>
        <p:spPr>
          <a:xfrm>
            <a:off x="303628" y="1554640"/>
            <a:ext cx="5825836" cy="3748719"/>
          </a:xfrm>
          <a:prstGeom prst="rect">
            <a:avLst/>
          </a:prstGeom>
        </p:spPr>
        <p:txBody>
          <a:bodyPr wrap="square">
            <a:spAutoFit/>
          </a:bodyPr>
          <a:lstStyle/>
          <a:p>
            <a:pPr algn="just"/>
            <a:r>
              <a:rPr lang="es-CO" sz="2400" dirty="0">
                <a:solidFill>
                  <a:srgbClr val="FF0000"/>
                </a:solidFill>
              </a:rPr>
              <a:t>El primer paso </a:t>
            </a:r>
            <a:r>
              <a:rPr lang="es-CO" sz="2400" dirty="0"/>
              <a:t>que debe dar una sociedad que pregona la vida como valor supremo, </a:t>
            </a:r>
            <a:r>
              <a:rPr lang="es-CO" sz="2400" dirty="0">
                <a:solidFill>
                  <a:srgbClr val="FF0000"/>
                </a:solidFill>
              </a:rPr>
              <a:t>es reconocer </a:t>
            </a:r>
            <a:r>
              <a:rPr lang="es-CO" sz="2400" dirty="0"/>
              <a:t>a las víctimas de los accidentes de tránsito y el problema estructural y social, de salud pública de primera magnitud que implican; </a:t>
            </a:r>
            <a:r>
              <a:rPr lang="es-CO" sz="2400" dirty="0">
                <a:solidFill>
                  <a:srgbClr val="FF0000"/>
                </a:solidFill>
              </a:rPr>
              <a:t>admitir</a:t>
            </a:r>
            <a:r>
              <a:rPr lang="es-CO" sz="2400" dirty="0"/>
              <a:t> que las causas que las ocasionan, en su mayoría son evitables y </a:t>
            </a:r>
            <a:r>
              <a:rPr lang="es-CO" sz="2400" dirty="0">
                <a:solidFill>
                  <a:srgbClr val="FF0000"/>
                </a:solidFill>
              </a:rPr>
              <a:t>aceptar</a:t>
            </a:r>
            <a:r>
              <a:rPr lang="es-CO" sz="2400" dirty="0"/>
              <a:t> que la seguridad vial debe hacer parte de las </a:t>
            </a:r>
            <a:r>
              <a:rPr lang="es-CO" sz="2400" dirty="0">
                <a:solidFill>
                  <a:srgbClr val="FF0000"/>
                </a:solidFill>
              </a:rPr>
              <a:t>políticas y responsabilidades </a:t>
            </a:r>
            <a:r>
              <a:rPr lang="es-CO" sz="2400" dirty="0"/>
              <a:t>de la empresa y sus colaboradores. </a:t>
            </a:r>
          </a:p>
        </p:txBody>
      </p:sp>
      <p:pic>
        <p:nvPicPr>
          <p:cNvPr id="5" name="Imagen 4">
            <a:extLst>
              <a:ext uri="{FF2B5EF4-FFF2-40B4-BE49-F238E27FC236}">
                <a16:creationId xmlns:a16="http://schemas.microsoft.com/office/drawing/2014/main" id="{01204594-4999-45F1-B21A-30E282BE7026}"/>
              </a:ext>
            </a:extLst>
          </p:cNvPr>
          <p:cNvPicPr>
            <a:picLocks noChangeAspect="1"/>
          </p:cNvPicPr>
          <p:nvPr/>
        </p:nvPicPr>
        <p:blipFill rotWithShape="1">
          <a:blip r:embed="rId2"/>
          <a:srcRect l="2522" r="2150" b="-2"/>
          <a:stretch/>
        </p:blipFill>
        <p:spPr>
          <a:xfrm>
            <a:off x="10472560" y="0"/>
            <a:ext cx="1712513" cy="1045730"/>
          </a:xfrm>
          <a:prstGeom prst="rect">
            <a:avLst/>
          </a:prstGeom>
        </p:spPr>
      </p:pic>
      <p:pic>
        <p:nvPicPr>
          <p:cNvPr id="6" name="Imagen 5">
            <a:extLst>
              <a:ext uri="{FF2B5EF4-FFF2-40B4-BE49-F238E27FC236}">
                <a16:creationId xmlns:a16="http://schemas.microsoft.com/office/drawing/2014/main" id="{DF70B84E-7C27-4F72-82BA-B1EB873743D6}"/>
              </a:ext>
            </a:extLst>
          </p:cNvPr>
          <p:cNvPicPr>
            <a:picLocks noChangeAspect="1"/>
          </p:cNvPicPr>
          <p:nvPr/>
        </p:nvPicPr>
        <p:blipFill>
          <a:blip r:embed="rId3"/>
          <a:stretch>
            <a:fillRect/>
          </a:stretch>
        </p:blipFill>
        <p:spPr>
          <a:xfrm>
            <a:off x="7958876" y="3147329"/>
            <a:ext cx="3929496" cy="3345546"/>
          </a:xfrm>
          <a:prstGeom prst="rect">
            <a:avLst/>
          </a:prstGeom>
        </p:spPr>
      </p:pic>
      <p:cxnSp>
        <p:nvCxnSpPr>
          <p:cNvPr id="8" name="Conector: angular 7">
            <a:extLst>
              <a:ext uri="{FF2B5EF4-FFF2-40B4-BE49-F238E27FC236}">
                <a16:creationId xmlns:a16="http://schemas.microsoft.com/office/drawing/2014/main" id="{F002B7CB-EB4A-4298-B5B3-937A1D5B273B}"/>
              </a:ext>
            </a:extLst>
          </p:cNvPr>
          <p:cNvCxnSpPr/>
          <p:nvPr/>
        </p:nvCxnSpPr>
        <p:spPr>
          <a:xfrm>
            <a:off x="6822831" y="2672862"/>
            <a:ext cx="928467" cy="756138"/>
          </a:xfrm>
          <a:prstGeom prst="bentConnector3">
            <a:avLst/>
          </a:prstGeom>
          <a:ln w="762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639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UNCA, JAMAS BEBAS Y CONDUZCAS">
            <a:hlinkClick r:id="" action="ppaction://media"/>
            <a:extLst>
              <a:ext uri="{FF2B5EF4-FFF2-40B4-BE49-F238E27FC236}">
                <a16:creationId xmlns:a16="http://schemas.microsoft.com/office/drawing/2014/main" id="{D541901E-E9CA-4453-802C-F01AC99A597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33077" y="643467"/>
            <a:ext cx="8346166" cy="5571066"/>
          </a:xfrm>
          <a:prstGeom prst="rect">
            <a:avLst/>
          </a:prstGeom>
        </p:spPr>
      </p:pic>
    </p:spTree>
    <p:extLst>
      <p:ext uri="{BB962C8B-B14F-4D97-AF65-F5344CB8AC3E}">
        <p14:creationId xmlns:p14="http://schemas.microsoft.com/office/powerpoint/2010/main" val="387311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9AC06-E6DA-4DAC-BF69-82350DA941F3}"/>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Para quienes ?</a:t>
            </a:r>
          </a:p>
        </p:txBody>
      </p:sp>
      <p:pic>
        <p:nvPicPr>
          <p:cNvPr id="4" name="Imagen 3">
            <a:extLst>
              <a:ext uri="{FF2B5EF4-FFF2-40B4-BE49-F238E27FC236}">
                <a16:creationId xmlns:a16="http://schemas.microsoft.com/office/drawing/2014/main" id="{38F117CA-0E06-4B45-B285-98FC611CAF62}"/>
              </a:ext>
            </a:extLst>
          </p:cNvPr>
          <p:cNvPicPr>
            <a:picLocks noChangeAspect="1"/>
          </p:cNvPicPr>
          <p:nvPr/>
        </p:nvPicPr>
        <p:blipFill>
          <a:blip r:embed="rId2"/>
          <a:stretch>
            <a:fillRect/>
          </a:stretch>
        </p:blipFill>
        <p:spPr>
          <a:xfrm>
            <a:off x="394434" y="2426818"/>
            <a:ext cx="5330182" cy="3997637"/>
          </a:xfrm>
          <a:prstGeom prst="rect">
            <a:avLst/>
          </a:prstGeom>
        </p:spPr>
      </p:pic>
      <p:pic>
        <p:nvPicPr>
          <p:cNvPr id="5" name="Imagen 4">
            <a:extLst>
              <a:ext uri="{FF2B5EF4-FFF2-40B4-BE49-F238E27FC236}">
                <a16:creationId xmlns:a16="http://schemas.microsoft.com/office/drawing/2014/main" id="{2F10ED6F-BC82-426A-8418-EF3940BE449D}"/>
              </a:ext>
            </a:extLst>
          </p:cNvPr>
          <p:cNvPicPr>
            <a:picLocks noChangeAspect="1"/>
          </p:cNvPicPr>
          <p:nvPr/>
        </p:nvPicPr>
        <p:blipFill>
          <a:blip r:embed="rId3"/>
          <a:stretch>
            <a:fillRect/>
          </a:stretch>
        </p:blipFill>
        <p:spPr>
          <a:xfrm>
            <a:off x="6445073" y="2444496"/>
            <a:ext cx="5455917" cy="3962281"/>
          </a:xfrm>
          <a:prstGeom prst="rect">
            <a:avLst/>
          </a:prstGeom>
        </p:spPr>
      </p:pic>
      <p:pic>
        <p:nvPicPr>
          <p:cNvPr id="6" name="Imagen 5">
            <a:extLst>
              <a:ext uri="{FF2B5EF4-FFF2-40B4-BE49-F238E27FC236}">
                <a16:creationId xmlns:a16="http://schemas.microsoft.com/office/drawing/2014/main" id="{2A33C9E5-EFD7-4838-92B4-73E64D3EA9AE}"/>
              </a:ext>
            </a:extLst>
          </p:cNvPr>
          <p:cNvPicPr>
            <a:picLocks noChangeAspect="1"/>
          </p:cNvPicPr>
          <p:nvPr/>
        </p:nvPicPr>
        <p:blipFill rotWithShape="1">
          <a:blip r:embed="rId4"/>
          <a:srcRect l="2522" r="2150" b="-2"/>
          <a:stretch/>
        </p:blipFill>
        <p:spPr>
          <a:xfrm>
            <a:off x="9228407" y="275244"/>
            <a:ext cx="2604216" cy="1844253"/>
          </a:xfrm>
          <a:prstGeom prst="rect">
            <a:avLst/>
          </a:prstGeom>
        </p:spPr>
      </p:pic>
    </p:spTree>
    <p:extLst>
      <p:ext uri="{BB962C8B-B14F-4D97-AF65-F5344CB8AC3E}">
        <p14:creationId xmlns:p14="http://schemas.microsoft.com/office/powerpoint/2010/main" val="2046316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126609" y="586855"/>
            <a:ext cx="4317185"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dirty="0">
                <a:solidFill>
                  <a:srgbClr val="FFFFFF"/>
                </a:solidFill>
                <a:latin typeface="+mj-lt"/>
                <a:ea typeface="+mj-ea"/>
                <a:cs typeface="+mj-cs"/>
              </a:rPr>
              <a:t>LINEAMIENTOS DEL SECTOR PRIVADO </a:t>
            </a:r>
          </a:p>
        </p:txBody>
      </p:sp>
      <p:sp>
        <p:nvSpPr>
          <p:cNvPr id="2" name="1 Rectángulo"/>
          <p:cNvSpPr/>
          <p:nvPr/>
        </p:nvSpPr>
        <p:spPr>
          <a:xfrm>
            <a:off x="4581727" y="649480"/>
            <a:ext cx="6433276" cy="5546047"/>
          </a:xfrm>
          <a:prstGeom prst="rect">
            <a:avLst/>
          </a:prstGeom>
        </p:spPr>
        <p:txBody>
          <a:bodyPr vert="horz" lIns="91440" tIns="45720" rIns="91440" bIns="45720" rtlCol="0" anchor="ctr">
            <a:normAutofit/>
          </a:bodyPr>
          <a:lstStyle/>
          <a:p>
            <a:pPr marL="514350" indent="-228600">
              <a:lnSpc>
                <a:spcPct val="90000"/>
              </a:lnSpc>
              <a:spcAft>
                <a:spcPts val="600"/>
              </a:spcAft>
              <a:buFont typeface="Arial" panose="020B0604020202020204" pitchFamily="34" charset="0"/>
              <a:buChar char="•"/>
            </a:pPr>
            <a:r>
              <a:rPr lang="es-CO" sz="2000" dirty="0"/>
              <a:t>Jornadas de sensibilización del personal en materia de seguridad vial.</a:t>
            </a:r>
          </a:p>
          <a:p>
            <a:pPr marL="457200" indent="-228600">
              <a:lnSpc>
                <a:spcPct val="90000"/>
              </a:lnSpc>
              <a:spcAft>
                <a:spcPts val="600"/>
              </a:spcAft>
              <a:buFont typeface="Arial" panose="020B0604020202020204" pitchFamily="34" charset="0"/>
              <a:buChar char="•"/>
            </a:pPr>
            <a:endParaRPr lang="es-CO" sz="2000" dirty="0"/>
          </a:p>
          <a:p>
            <a:pPr marL="285750" indent="-228600">
              <a:lnSpc>
                <a:spcPct val="90000"/>
              </a:lnSpc>
              <a:spcAft>
                <a:spcPts val="600"/>
              </a:spcAft>
              <a:buFont typeface="Arial" panose="020B0604020202020204" pitchFamily="34" charset="0"/>
              <a:buChar char="•"/>
            </a:pPr>
            <a:r>
              <a:rPr lang="es-CO" sz="2000" dirty="0"/>
              <a:t> Compromiso del personal de cumplir fielmente todas las normas de tránsito.</a:t>
            </a:r>
          </a:p>
          <a:p>
            <a:pPr indent="-228600">
              <a:lnSpc>
                <a:spcPct val="90000"/>
              </a:lnSpc>
              <a:spcAft>
                <a:spcPts val="600"/>
              </a:spcAft>
              <a:buFont typeface="Arial" panose="020B0604020202020204" pitchFamily="34" charset="0"/>
              <a:buChar char="•"/>
            </a:pPr>
            <a:endParaRPr lang="es-CO" sz="2000" dirty="0"/>
          </a:p>
          <a:p>
            <a:pPr marL="285750" indent="-228600">
              <a:lnSpc>
                <a:spcPct val="90000"/>
              </a:lnSpc>
              <a:spcAft>
                <a:spcPts val="600"/>
              </a:spcAft>
              <a:buFont typeface="Arial" panose="020B0604020202020204" pitchFamily="34" charset="0"/>
              <a:buChar char="•"/>
            </a:pPr>
            <a:r>
              <a:rPr lang="es-CO" sz="2000" dirty="0"/>
              <a:t> Oferta permanente, por parte de la entidad, organización o empresa, de cursos de seguridad vial y perfeccionamiento de la conducción.</a:t>
            </a:r>
          </a:p>
          <a:p>
            <a:pPr indent="-228600">
              <a:lnSpc>
                <a:spcPct val="90000"/>
              </a:lnSpc>
              <a:spcAft>
                <a:spcPts val="600"/>
              </a:spcAft>
              <a:buFont typeface="Arial" panose="020B0604020202020204" pitchFamily="34" charset="0"/>
              <a:buChar char="•"/>
            </a:pPr>
            <a:endParaRPr lang="es-CO" sz="2000" dirty="0"/>
          </a:p>
          <a:p>
            <a:pPr marL="285750" indent="-228600">
              <a:lnSpc>
                <a:spcPct val="90000"/>
              </a:lnSpc>
              <a:spcAft>
                <a:spcPts val="600"/>
              </a:spcAft>
              <a:buFont typeface="Arial" panose="020B0604020202020204" pitchFamily="34" charset="0"/>
              <a:buChar char="•"/>
            </a:pPr>
            <a:r>
              <a:rPr lang="es-CO" sz="2000" dirty="0"/>
              <a:t>Apoyar la consecución de los objetivos del Estado en materia de seguridad vial.</a:t>
            </a:r>
          </a:p>
          <a:p>
            <a:pPr indent="-228600">
              <a:lnSpc>
                <a:spcPct val="90000"/>
              </a:lnSpc>
              <a:spcAft>
                <a:spcPts val="600"/>
              </a:spcAft>
              <a:buFont typeface="Arial" panose="020B0604020202020204" pitchFamily="34" charset="0"/>
              <a:buChar char="•"/>
            </a:pPr>
            <a:endParaRPr lang="es-CO" sz="2000" dirty="0"/>
          </a:p>
          <a:p>
            <a:pPr marL="285750" indent="-228600">
              <a:lnSpc>
                <a:spcPct val="90000"/>
              </a:lnSpc>
              <a:spcAft>
                <a:spcPts val="600"/>
              </a:spcAft>
              <a:buFont typeface="Arial" panose="020B0604020202020204" pitchFamily="34" charset="0"/>
              <a:buChar char="•"/>
            </a:pPr>
            <a:r>
              <a:rPr lang="es-CO" sz="2000" dirty="0"/>
              <a:t>Realizar el pago puntual de los montos producto de infracciones a las normas de tránsito.</a:t>
            </a:r>
          </a:p>
          <a:p>
            <a:pPr marL="285750" indent="-228600">
              <a:lnSpc>
                <a:spcPct val="90000"/>
              </a:lnSpc>
              <a:spcAft>
                <a:spcPts val="600"/>
              </a:spcAft>
              <a:buFont typeface="Arial" panose="020B0604020202020204" pitchFamily="34" charset="0"/>
              <a:buChar char="•"/>
            </a:pPr>
            <a:r>
              <a:rPr lang="es-CO" sz="2000" dirty="0"/>
              <a:t>Conocer y difundir las normas de seguridad vial</a:t>
            </a:r>
          </a:p>
          <a:p>
            <a:pPr indent="-228600">
              <a:lnSpc>
                <a:spcPct val="90000"/>
              </a:lnSpc>
              <a:spcAft>
                <a:spcPts val="600"/>
              </a:spcAft>
              <a:buFont typeface="Arial" panose="020B0604020202020204" pitchFamily="34" charset="0"/>
              <a:buChar char="•"/>
            </a:pPr>
            <a:endParaRPr lang="es-CO" sz="2000" dirty="0"/>
          </a:p>
          <a:p>
            <a:pPr indent="-228600">
              <a:lnSpc>
                <a:spcPct val="90000"/>
              </a:lnSpc>
              <a:spcAft>
                <a:spcPts val="600"/>
              </a:spcAft>
              <a:buFont typeface="Arial" panose="020B0604020202020204" pitchFamily="34" charset="0"/>
              <a:buChar char="•"/>
            </a:pPr>
            <a:endParaRPr lang="es-CO" sz="2000" dirty="0"/>
          </a:p>
          <a:p>
            <a:pPr indent="-228600">
              <a:lnSpc>
                <a:spcPct val="90000"/>
              </a:lnSpc>
              <a:spcAft>
                <a:spcPts val="600"/>
              </a:spcAft>
              <a:buFont typeface="Arial" panose="020B0604020202020204" pitchFamily="34" charset="0"/>
              <a:buChar char="•"/>
            </a:pPr>
            <a:endParaRPr lang="en-US" sz="1400" dirty="0"/>
          </a:p>
        </p:txBody>
      </p:sp>
      <p:pic>
        <p:nvPicPr>
          <p:cNvPr id="6" name="Imagen 5">
            <a:extLst>
              <a:ext uri="{FF2B5EF4-FFF2-40B4-BE49-F238E27FC236}">
                <a16:creationId xmlns:a16="http://schemas.microsoft.com/office/drawing/2014/main" id="{20154072-6411-46CA-9FD5-836061E41F09}"/>
              </a:ext>
            </a:extLst>
          </p:cNvPr>
          <p:cNvPicPr>
            <a:picLocks noChangeAspect="1"/>
          </p:cNvPicPr>
          <p:nvPr/>
        </p:nvPicPr>
        <p:blipFill rotWithShape="1">
          <a:blip r:embed="rId2"/>
          <a:srcRect l="2522" r="2150" b="-2"/>
          <a:stretch/>
        </p:blipFill>
        <p:spPr>
          <a:xfrm>
            <a:off x="152751" y="63990"/>
            <a:ext cx="1712513" cy="1045730"/>
          </a:xfrm>
          <a:prstGeom prst="rect">
            <a:avLst/>
          </a:prstGeom>
        </p:spPr>
      </p:pic>
    </p:spTree>
    <p:extLst>
      <p:ext uri="{BB962C8B-B14F-4D97-AF65-F5344CB8AC3E}">
        <p14:creationId xmlns:p14="http://schemas.microsoft.com/office/powerpoint/2010/main" val="183324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2550971-AE17-49E7-887F-CA4A3D366A8E}"/>
              </a:ext>
            </a:extLst>
          </p:cNvPr>
          <p:cNvPicPr>
            <a:picLocks noChangeAspect="1"/>
          </p:cNvPicPr>
          <p:nvPr/>
        </p:nvPicPr>
        <p:blipFill rotWithShape="1">
          <a:blip r:embed="rId2"/>
          <a:srcRect r="-1" b="10401"/>
          <a:stretch/>
        </p:blipFill>
        <p:spPr>
          <a:xfrm>
            <a:off x="835153" y="2002117"/>
            <a:ext cx="5260847" cy="4171569"/>
          </a:xfrm>
          <a:prstGeom prst="rect">
            <a:avLst/>
          </a:prstGeom>
        </p:spPr>
      </p:pic>
      <p:sp>
        <p:nvSpPr>
          <p:cNvPr id="2" name="1 Rectángulo"/>
          <p:cNvSpPr/>
          <p:nvPr/>
        </p:nvSpPr>
        <p:spPr>
          <a:xfrm>
            <a:off x="6497782" y="1999578"/>
            <a:ext cx="4859057" cy="4171568"/>
          </a:xfrm>
          <a:prstGeom prst="rect">
            <a:avLst/>
          </a:prstGeom>
        </p:spPr>
        <p:txBody>
          <a:bodyPr vert="horz" lIns="91440" tIns="45720" rIns="91440" bIns="45720" rtlCol="0" anchor="ctr">
            <a:noAutofit/>
          </a:bodyPr>
          <a:lstStyle/>
          <a:p>
            <a:pPr indent="-228600" algn="just">
              <a:lnSpc>
                <a:spcPct val="90000"/>
              </a:lnSpc>
              <a:spcAft>
                <a:spcPts val="600"/>
              </a:spcAft>
              <a:buFont typeface="Arial" panose="020B0604020202020204" pitchFamily="34" charset="0"/>
              <a:buChar char="•"/>
            </a:pPr>
            <a:r>
              <a:rPr lang="es-CO" sz="2000" b="1" dirty="0">
                <a:solidFill>
                  <a:srgbClr val="00B050"/>
                </a:solidFill>
                <a:latin typeface="Arial" panose="020B0604020202020204" pitchFamily="34" charset="0"/>
                <a:cs typeface="Arial" panose="020B0604020202020204" pitchFamily="34" charset="0"/>
              </a:rPr>
              <a:t>Concepto de seguridad vial</a:t>
            </a:r>
          </a:p>
          <a:p>
            <a:pPr indent="-228600" algn="just">
              <a:lnSpc>
                <a:spcPct val="90000"/>
              </a:lnSpc>
              <a:spcAft>
                <a:spcPts val="600"/>
              </a:spcAft>
              <a:buFont typeface="Arial" panose="020B0604020202020204" pitchFamily="34" charset="0"/>
              <a:buChar char="•"/>
            </a:pPr>
            <a:endParaRPr lang="es-CO" sz="2000" dirty="0">
              <a:latin typeface="Arial" panose="020B0604020202020204" pitchFamily="34" charset="0"/>
              <a:cs typeface="Arial" panose="020B0604020202020204" pitchFamily="34" charset="0"/>
            </a:endParaRPr>
          </a:p>
          <a:p>
            <a:pPr indent="-228600" algn="just">
              <a:lnSpc>
                <a:spcPct val="90000"/>
              </a:lnSpc>
              <a:spcAft>
                <a:spcPts val="600"/>
              </a:spcAft>
              <a:buFont typeface="Arial" panose="020B0604020202020204" pitchFamily="34" charset="0"/>
              <a:buChar char="•"/>
            </a:pPr>
            <a:r>
              <a:rPr lang="es-CO" sz="2000" dirty="0">
                <a:latin typeface="Arial" panose="020B0604020202020204" pitchFamily="34" charset="0"/>
                <a:cs typeface="Arial" panose="020B0604020202020204" pitchFamily="34" charset="0"/>
              </a:rPr>
              <a:t>Se entiende por seguridad vial el conjunto de acciones, mecanismos, estrategias y medidas, orientadas a la prevención de los accidentes de tránsito, o a anular o disminuir los efectos de los mismos, con el objetivo de proteger la vida y la integridad de los usuarios en el sistema de movilidad.</a:t>
            </a:r>
          </a:p>
          <a:p>
            <a:pPr indent="-228600" algn="just">
              <a:lnSpc>
                <a:spcPct val="90000"/>
              </a:lnSpc>
              <a:spcAft>
                <a:spcPts val="600"/>
              </a:spcAft>
              <a:buFont typeface="Arial" panose="020B0604020202020204" pitchFamily="34" charset="0"/>
              <a:buChar char="•"/>
            </a:pPr>
            <a:r>
              <a:rPr lang="es-CO" sz="2000" dirty="0">
                <a:latin typeface="Arial" panose="020B0604020202020204" pitchFamily="34" charset="0"/>
                <a:cs typeface="Arial" panose="020B0604020202020204" pitchFamily="34" charset="0"/>
              </a:rPr>
              <a:t>Intervención de los factores que generan accidentes de tránsito.</a:t>
            </a:r>
          </a:p>
          <a:p>
            <a:pPr indent="-228600" algn="just">
              <a:lnSpc>
                <a:spcPct val="90000"/>
              </a:lnSpc>
              <a:spcAft>
                <a:spcPts val="600"/>
              </a:spcAft>
              <a:buFont typeface="Arial" panose="020B0604020202020204" pitchFamily="34" charset="0"/>
              <a:buChar char="•"/>
            </a:pPr>
            <a:r>
              <a:rPr lang="es-CO" sz="2000" dirty="0">
                <a:latin typeface="Arial" panose="020B0604020202020204" pitchFamily="34" charset="0"/>
                <a:cs typeface="Arial" panose="020B0604020202020204" pitchFamily="34" charset="0"/>
              </a:rPr>
              <a:t>En esencia, se considera que un sistema de movilidad es seguro cuando los desplazamientos se producen sin que se produzcan accidentes de tránsito y sin la sensación de inseguridad.</a:t>
            </a:r>
          </a:p>
        </p:txBody>
      </p:sp>
      <p:pic>
        <p:nvPicPr>
          <p:cNvPr id="6" name="Imagen 5">
            <a:extLst>
              <a:ext uri="{FF2B5EF4-FFF2-40B4-BE49-F238E27FC236}">
                <a16:creationId xmlns:a16="http://schemas.microsoft.com/office/drawing/2014/main" id="{C41A7AB4-DCB7-4374-A9DF-0F26608CE7EB}"/>
              </a:ext>
            </a:extLst>
          </p:cNvPr>
          <p:cNvPicPr>
            <a:picLocks noChangeAspect="1"/>
          </p:cNvPicPr>
          <p:nvPr/>
        </p:nvPicPr>
        <p:blipFill rotWithShape="1">
          <a:blip r:embed="rId3"/>
          <a:srcRect l="2522" r="2150" b="-2"/>
          <a:stretch/>
        </p:blipFill>
        <p:spPr>
          <a:xfrm>
            <a:off x="10280680" y="163989"/>
            <a:ext cx="1712513" cy="1045730"/>
          </a:xfrm>
          <a:prstGeom prst="rect">
            <a:avLst/>
          </a:prstGeom>
        </p:spPr>
      </p:pic>
    </p:spTree>
    <p:extLst>
      <p:ext uri="{BB962C8B-B14F-4D97-AF65-F5344CB8AC3E}">
        <p14:creationId xmlns:p14="http://schemas.microsoft.com/office/powerpoint/2010/main" val="997369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57200" y="698168"/>
            <a:ext cx="6664037" cy="5078313"/>
          </a:xfrm>
          <a:prstGeom prst="rect">
            <a:avLst/>
          </a:prstGeom>
        </p:spPr>
        <p:txBody>
          <a:bodyPr wrap="square">
            <a:spAutoFit/>
          </a:bodyPr>
          <a:lstStyle/>
          <a:p>
            <a:pPr algn="just"/>
            <a:r>
              <a:rPr lang="es-CO" sz="2800" b="1" dirty="0">
                <a:latin typeface="Arial" panose="020B0604020202020204" pitchFamily="34" charset="0"/>
                <a:cs typeface="Arial" panose="020B0604020202020204" pitchFamily="34" charset="0"/>
              </a:rPr>
              <a:t>¿Qué es un Plan Estratégico de Seguridad Vial?</a:t>
            </a:r>
          </a:p>
          <a:p>
            <a:pPr algn="just"/>
            <a:endParaRPr lang="es-CO" sz="2800" b="1" dirty="0">
              <a:latin typeface="Arial" panose="020B0604020202020204" pitchFamily="34" charset="0"/>
              <a:cs typeface="Arial" panose="020B0604020202020204" pitchFamily="34" charset="0"/>
            </a:endParaRPr>
          </a:p>
          <a:p>
            <a:pPr algn="just"/>
            <a:r>
              <a:rPr lang="es-CO" sz="2400" dirty="0">
                <a:latin typeface="Arial" panose="020B0604020202020204" pitchFamily="34" charset="0"/>
                <a:cs typeface="Arial" panose="020B0604020202020204" pitchFamily="34" charset="0"/>
              </a:rPr>
              <a:t>«Es el </a:t>
            </a:r>
            <a:r>
              <a:rPr lang="es-CO" sz="2400" dirty="0">
                <a:solidFill>
                  <a:srgbClr val="FF0000"/>
                </a:solidFill>
                <a:latin typeface="Arial" panose="020B0604020202020204" pitchFamily="34" charset="0"/>
                <a:cs typeface="Arial" panose="020B0604020202020204" pitchFamily="34" charset="0"/>
              </a:rPr>
              <a:t>instrumento</a:t>
            </a:r>
            <a:r>
              <a:rPr lang="es-CO" sz="2400" dirty="0">
                <a:latin typeface="Arial" panose="020B0604020202020204" pitchFamily="34" charset="0"/>
                <a:cs typeface="Arial" panose="020B0604020202020204" pitchFamily="34" charset="0"/>
              </a:rPr>
              <a:t> de planificación que consignado en un documento, contiene las </a:t>
            </a:r>
            <a:r>
              <a:rPr lang="es-CO" sz="2400" dirty="0">
                <a:solidFill>
                  <a:srgbClr val="FF0000"/>
                </a:solidFill>
                <a:latin typeface="Arial" panose="020B0604020202020204" pitchFamily="34" charset="0"/>
                <a:cs typeface="Arial" panose="020B0604020202020204" pitchFamily="34" charset="0"/>
              </a:rPr>
              <a:t>acciones, mecanismos, estrategias y medidas </a:t>
            </a:r>
            <a:r>
              <a:rPr lang="es-CO" sz="2400" dirty="0">
                <a:latin typeface="Arial" panose="020B0604020202020204" pitchFamily="34" charset="0"/>
                <a:cs typeface="Arial" panose="020B0604020202020204" pitchFamily="34" charset="0"/>
              </a:rPr>
              <a:t>que deberán adoptar las diferentes entidades, organizaciones o empresas del sector público y privado existentes en Colombia, el cual contendrá las acciones encaminadas a alcanzar la Seguridad Vial como algo inherente al ser humano y así reducir la accidentalidad vial».</a:t>
            </a:r>
          </a:p>
        </p:txBody>
      </p:sp>
      <p:pic>
        <p:nvPicPr>
          <p:cNvPr id="3" name="Imagen 2">
            <a:extLst>
              <a:ext uri="{FF2B5EF4-FFF2-40B4-BE49-F238E27FC236}">
                <a16:creationId xmlns:a16="http://schemas.microsoft.com/office/drawing/2014/main" id="{BDE8A20E-5A71-4B90-9EAC-3CDACF0E24F4}"/>
              </a:ext>
            </a:extLst>
          </p:cNvPr>
          <p:cNvPicPr>
            <a:picLocks noChangeAspect="1"/>
          </p:cNvPicPr>
          <p:nvPr/>
        </p:nvPicPr>
        <p:blipFill>
          <a:blip r:embed="rId2"/>
          <a:stretch>
            <a:fillRect/>
          </a:stretch>
        </p:blipFill>
        <p:spPr>
          <a:xfrm>
            <a:off x="8450407" y="2634528"/>
            <a:ext cx="2495550" cy="1838325"/>
          </a:xfrm>
          <a:prstGeom prst="rect">
            <a:avLst/>
          </a:prstGeom>
        </p:spPr>
      </p:pic>
      <p:pic>
        <p:nvPicPr>
          <p:cNvPr id="4" name="Imagen 3">
            <a:extLst>
              <a:ext uri="{FF2B5EF4-FFF2-40B4-BE49-F238E27FC236}">
                <a16:creationId xmlns:a16="http://schemas.microsoft.com/office/drawing/2014/main" id="{0CA8428B-8049-43CA-B20C-29C64D586DFD}"/>
              </a:ext>
            </a:extLst>
          </p:cNvPr>
          <p:cNvPicPr>
            <a:picLocks noChangeAspect="1"/>
          </p:cNvPicPr>
          <p:nvPr/>
        </p:nvPicPr>
        <p:blipFill rotWithShape="1">
          <a:blip r:embed="rId3"/>
          <a:srcRect l="2522" r="2150" b="-2"/>
          <a:stretch/>
        </p:blipFill>
        <p:spPr>
          <a:xfrm>
            <a:off x="10280680" y="163989"/>
            <a:ext cx="1712513" cy="1045730"/>
          </a:xfrm>
          <a:prstGeom prst="rect">
            <a:avLst/>
          </a:prstGeom>
        </p:spPr>
      </p:pic>
    </p:spTree>
    <p:extLst>
      <p:ext uri="{BB962C8B-B14F-4D97-AF65-F5344CB8AC3E}">
        <p14:creationId xmlns:p14="http://schemas.microsoft.com/office/powerpoint/2010/main" val="329127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61790" y="845275"/>
            <a:ext cx="6545592" cy="5139869"/>
          </a:xfrm>
          <a:prstGeom prst="rect">
            <a:avLst/>
          </a:prstGeom>
        </p:spPr>
        <p:txBody>
          <a:bodyPr wrap="square">
            <a:spAutoFit/>
          </a:bodyPr>
          <a:lstStyle/>
          <a:p>
            <a:r>
              <a:rPr lang="es-CO" sz="2800" b="1" dirty="0">
                <a:latin typeface="Arial" panose="020B0604020202020204" pitchFamily="34" charset="0"/>
                <a:cs typeface="Arial" panose="020B0604020202020204" pitchFamily="34" charset="0"/>
              </a:rPr>
              <a:t>¿Para qué sirve el Plan Estratégico de Seguridad Vial?</a:t>
            </a:r>
          </a:p>
          <a:p>
            <a:endParaRPr lang="es-CO" sz="2800" b="1" dirty="0">
              <a:latin typeface="Arial" panose="020B0604020202020204" pitchFamily="34" charset="0"/>
              <a:cs typeface="Arial" panose="020B0604020202020204" pitchFamily="34" charset="0"/>
            </a:endParaRPr>
          </a:p>
          <a:p>
            <a:pPr algn="just"/>
            <a:r>
              <a:rPr lang="es-CO" sz="2400" dirty="0">
                <a:latin typeface="Arial" panose="020B0604020202020204" pitchFamily="34" charset="0"/>
                <a:cs typeface="Arial" panose="020B0604020202020204" pitchFamily="34" charset="0"/>
              </a:rPr>
              <a:t>La finalidad del Plan Estratégico de Seguridad Vial, es definir los objetivos y las acciones o intervenciones concretas que se deben llevar a cabo para alcanzar los propósitos en materia de prevención de los accidentes de tránsito, facilitando la gestión al definir las áreas involucradas, los responsables y los mecanismos de evaluación y seguimiento en función del cumplimiento de las actuaciones definidas</a:t>
            </a:r>
            <a:r>
              <a:rPr lang="es-CO" sz="2800" dirty="0"/>
              <a:t>.</a:t>
            </a:r>
          </a:p>
        </p:txBody>
      </p:sp>
      <p:pic>
        <p:nvPicPr>
          <p:cNvPr id="3" name="Imagen 2">
            <a:extLst>
              <a:ext uri="{FF2B5EF4-FFF2-40B4-BE49-F238E27FC236}">
                <a16:creationId xmlns:a16="http://schemas.microsoft.com/office/drawing/2014/main" id="{12864C60-3702-4916-81EB-93B34E6322C0}"/>
              </a:ext>
            </a:extLst>
          </p:cNvPr>
          <p:cNvPicPr>
            <a:picLocks noChangeAspect="1"/>
          </p:cNvPicPr>
          <p:nvPr/>
        </p:nvPicPr>
        <p:blipFill>
          <a:blip r:embed="rId2"/>
          <a:stretch>
            <a:fillRect/>
          </a:stretch>
        </p:blipFill>
        <p:spPr>
          <a:xfrm>
            <a:off x="8524761" y="2627967"/>
            <a:ext cx="2419904" cy="3013177"/>
          </a:xfrm>
          <a:prstGeom prst="rect">
            <a:avLst/>
          </a:prstGeom>
        </p:spPr>
      </p:pic>
      <p:pic>
        <p:nvPicPr>
          <p:cNvPr id="4" name="Imagen 3">
            <a:extLst>
              <a:ext uri="{FF2B5EF4-FFF2-40B4-BE49-F238E27FC236}">
                <a16:creationId xmlns:a16="http://schemas.microsoft.com/office/drawing/2014/main" id="{7D968C25-9A0B-485C-8226-A50B7B149BD3}"/>
              </a:ext>
            </a:extLst>
          </p:cNvPr>
          <p:cNvPicPr>
            <a:picLocks noChangeAspect="1"/>
          </p:cNvPicPr>
          <p:nvPr/>
        </p:nvPicPr>
        <p:blipFill rotWithShape="1">
          <a:blip r:embed="rId3"/>
          <a:srcRect l="2522" r="2150" b="-2"/>
          <a:stretch/>
        </p:blipFill>
        <p:spPr>
          <a:xfrm>
            <a:off x="10280680" y="163989"/>
            <a:ext cx="1712513" cy="1045730"/>
          </a:xfrm>
          <a:prstGeom prst="rect">
            <a:avLst/>
          </a:prstGeom>
        </p:spPr>
      </p:pic>
    </p:spTree>
    <p:extLst>
      <p:ext uri="{BB962C8B-B14F-4D97-AF65-F5344CB8AC3E}">
        <p14:creationId xmlns:p14="http://schemas.microsoft.com/office/powerpoint/2010/main" val="2027888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4BBFB07-6D76-4880-A9AC-5030E7FF8959}"/>
              </a:ext>
            </a:extLst>
          </p:cNvPr>
          <p:cNvSpPr>
            <a:spLocks noGrp="1"/>
          </p:cNvSpPr>
          <p:nvPr>
            <p:ph idx="1"/>
          </p:nvPr>
        </p:nvSpPr>
        <p:spPr>
          <a:xfrm>
            <a:off x="576582" y="1083484"/>
            <a:ext cx="5863090" cy="5952643"/>
          </a:xfrm>
        </p:spPr>
        <p:txBody>
          <a:bodyPr anchor="ctr">
            <a:normAutofit lnSpcReduction="10000"/>
          </a:bodyPr>
          <a:lstStyle/>
          <a:p>
            <a:pPr marL="457200" lvl="1" indent="0">
              <a:buNone/>
            </a:pPr>
            <a:endParaRPr lang="es-MX" sz="1100" b="0" i="0" dirty="0">
              <a:effectLst/>
              <a:latin typeface="Arial" panose="020B0604020202020204" pitchFamily="34" charset="0"/>
              <a:cs typeface="Arial" panose="020B0604020202020204" pitchFamily="34" charset="0"/>
            </a:endParaRPr>
          </a:p>
          <a:p>
            <a:pPr marL="457200" lvl="1" indent="0">
              <a:buNone/>
            </a:pPr>
            <a:endParaRPr lang="es-MX" sz="1100" dirty="0">
              <a:latin typeface="Arial" panose="020B0604020202020204" pitchFamily="34" charset="0"/>
              <a:cs typeface="Arial" panose="020B0604020202020204" pitchFamily="34" charset="0"/>
            </a:endParaRPr>
          </a:p>
          <a:p>
            <a:pPr marL="800100" lvl="1" indent="-342900" algn="just">
              <a:buAutoNum type="arabicPeriod"/>
            </a:pPr>
            <a:r>
              <a:rPr lang="es-MX" sz="1800" b="0" i="0" dirty="0">
                <a:effectLst/>
                <a:latin typeface="Arial" panose="020B0604020202020204" pitchFamily="34" charset="0"/>
                <a:cs typeface="Arial" panose="020B0604020202020204" pitchFamily="34" charset="0"/>
              </a:rPr>
              <a:t>Diagnóstico y caracterización de los </a:t>
            </a:r>
            <a:r>
              <a:rPr lang="es-MX" sz="1800" b="0" i="0" dirty="0">
                <a:solidFill>
                  <a:srgbClr val="FF0000"/>
                </a:solidFill>
                <a:effectLst/>
                <a:latin typeface="Arial" panose="020B0604020202020204" pitchFamily="34" charset="0"/>
                <a:cs typeface="Arial" panose="020B0604020202020204" pitchFamily="34" charset="0"/>
              </a:rPr>
              <a:t>riesgos de seguridad vial de la empresa</a:t>
            </a:r>
            <a:r>
              <a:rPr lang="es-MX" sz="1800" b="0" i="0" dirty="0">
                <a:effectLst/>
                <a:latin typeface="Arial" panose="020B0604020202020204" pitchFamily="34" charset="0"/>
                <a:cs typeface="Arial" panose="020B0604020202020204" pitchFamily="34" charset="0"/>
              </a:rPr>
              <a:t>, asociados a la flota de vehículos o al personal de conductores.</a:t>
            </a:r>
          </a:p>
          <a:p>
            <a:pPr marL="457200" lvl="1" indent="0" algn="just">
              <a:buNone/>
            </a:pPr>
            <a:endParaRPr lang="es-MX" sz="1800" b="0" i="0" dirty="0">
              <a:effectLst/>
              <a:latin typeface="Arial" panose="020B0604020202020204" pitchFamily="34" charset="0"/>
              <a:cs typeface="Arial" panose="020B0604020202020204" pitchFamily="34" charset="0"/>
            </a:endParaRPr>
          </a:p>
          <a:p>
            <a:pPr marL="457200" lvl="1" indent="0" algn="just">
              <a:buNone/>
            </a:pPr>
            <a:r>
              <a:rPr lang="es-MX" sz="1800" b="0" i="0" dirty="0">
                <a:effectLst/>
                <a:latin typeface="Arial" panose="020B0604020202020204" pitchFamily="34" charset="0"/>
                <a:cs typeface="Arial" panose="020B0604020202020204" pitchFamily="34" charset="0"/>
              </a:rPr>
              <a:t>2. </a:t>
            </a:r>
            <a:r>
              <a:rPr lang="es-MX" sz="1800" b="0" i="0" dirty="0">
                <a:solidFill>
                  <a:srgbClr val="FF0000"/>
                </a:solidFill>
                <a:effectLst/>
                <a:latin typeface="Arial" panose="020B0604020202020204" pitchFamily="34" charset="0"/>
                <a:cs typeface="Arial" panose="020B0604020202020204" pitchFamily="34" charset="0"/>
              </a:rPr>
              <a:t>Capacitaciones en seguridad vial </a:t>
            </a:r>
            <a:r>
              <a:rPr lang="es-MX" sz="1800" b="0" i="0" dirty="0">
                <a:effectLst/>
                <a:latin typeface="Arial" panose="020B0604020202020204" pitchFamily="34" charset="0"/>
                <a:cs typeface="Arial" panose="020B0604020202020204" pitchFamily="34" charset="0"/>
              </a:rPr>
              <a:t>a los trabajadores de su entidad organización o empresa </a:t>
            </a:r>
            <a:r>
              <a:rPr lang="es-MX" sz="1800" b="0" i="0" dirty="0">
                <a:solidFill>
                  <a:srgbClr val="FF0000"/>
                </a:solidFill>
                <a:effectLst/>
                <a:latin typeface="Arial" panose="020B0604020202020204" pitchFamily="34" charset="0"/>
                <a:cs typeface="Arial" panose="020B0604020202020204" pitchFamily="34" charset="0"/>
              </a:rPr>
              <a:t>independientemente del cargo o rol que desempeñe</a:t>
            </a:r>
            <a:r>
              <a:rPr lang="es-MX" sz="1800" b="0" i="0" dirty="0">
                <a:effectLst/>
                <a:latin typeface="Arial" panose="020B0604020202020204" pitchFamily="34" charset="0"/>
                <a:cs typeface="Arial" panose="020B0604020202020204" pitchFamily="34" charset="0"/>
              </a:rPr>
              <a:t>.</a:t>
            </a:r>
          </a:p>
          <a:p>
            <a:pPr marL="457200" lvl="1" indent="0" algn="just">
              <a:buNone/>
            </a:pPr>
            <a:endParaRPr lang="es-MX" sz="1800" b="0" i="0" dirty="0">
              <a:effectLst/>
              <a:latin typeface="Arial" panose="020B0604020202020204" pitchFamily="34" charset="0"/>
              <a:cs typeface="Arial" panose="020B0604020202020204" pitchFamily="34" charset="0"/>
            </a:endParaRPr>
          </a:p>
          <a:p>
            <a:pPr marL="457200" lvl="1" indent="0" algn="just">
              <a:buNone/>
            </a:pPr>
            <a:r>
              <a:rPr lang="es-MX" sz="1800" b="0" i="0" dirty="0">
                <a:effectLst/>
                <a:latin typeface="Arial" panose="020B0604020202020204" pitchFamily="34" charset="0"/>
                <a:cs typeface="Arial" panose="020B0604020202020204" pitchFamily="34" charset="0"/>
              </a:rPr>
              <a:t>3. </a:t>
            </a:r>
            <a:r>
              <a:rPr lang="es-MX" sz="1800" b="1" i="0" dirty="0">
                <a:solidFill>
                  <a:srgbClr val="00B0F0"/>
                </a:solidFill>
                <a:effectLst/>
                <a:latin typeface="Arial" panose="020B0604020202020204" pitchFamily="34" charset="0"/>
                <a:cs typeface="Arial" panose="020B0604020202020204" pitchFamily="34" charset="0"/>
              </a:rPr>
              <a:t>Compromisos claros </a:t>
            </a:r>
            <a:r>
              <a:rPr lang="es-MX" sz="1800" b="0" i="0" dirty="0">
                <a:effectLst/>
                <a:latin typeface="Arial" panose="020B0604020202020204" pitchFamily="34" charset="0"/>
                <a:cs typeface="Arial" panose="020B0604020202020204" pitchFamily="34" charset="0"/>
              </a:rPr>
              <a:t>del nivel directivo de la entidad organización o empresa orientados al cumplimiento de las acciones y estrategias en seguridad vial.</a:t>
            </a:r>
          </a:p>
          <a:p>
            <a:pPr marL="457200" lvl="1" indent="0" algn="just">
              <a:buNone/>
            </a:pPr>
            <a:endParaRPr lang="es-MX" sz="1800" b="0" i="0" dirty="0">
              <a:effectLst/>
              <a:latin typeface="Arial" panose="020B0604020202020204" pitchFamily="34" charset="0"/>
              <a:cs typeface="Arial" panose="020B0604020202020204" pitchFamily="34" charset="0"/>
            </a:endParaRPr>
          </a:p>
          <a:p>
            <a:pPr marL="457200" lvl="1" indent="0" algn="just">
              <a:buNone/>
            </a:pPr>
            <a:r>
              <a:rPr lang="es-MX" sz="1800" b="0" i="0" dirty="0">
                <a:effectLst/>
                <a:latin typeface="Arial" panose="020B0604020202020204" pitchFamily="34" charset="0"/>
                <a:cs typeface="Arial" panose="020B0604020202020204" pitchFamily="34" charset="0"/>
              </a:rPr>
              <a:t>4. Actividades de </a:t>
            </a:r>
            <a:r>
              <a:rPr lang="es-MX" sz="1800" b="1" i="0" dirty="0">
                <a:solidFill>
                  <a:srgbClr val="00B0F0"/>
                </a:solidFill>
                <a:effectLst/>
                <a:latin typeface="Arial" panose="020B0604020202020204" pitchFamily="34" charset="0"/>
                <a:cs typeface="Arial" panose="020B0604020202020204" pitchFamily="34" charset="0"/>
              </a:rPr>
              <a:t>inspección y mantenimiento </a:t>
            </a:r>
            <a:r>
              <a:rPr lang="es-MX" sz="1800" b="0" i="0" dirty="0">
                <a:effectLst/>
                <a:latin typeface="Arial" panose="020B0604020202020204" pitchFamily="34" charset="0"/>
                <a:cs typeface="Arial" panose="020B0604020202020204" pitchFamily="34" charset="0"/>
              </a:rPr>
              <a:t>periódico a los vehículos de la entidad organización o empresa incluidos los vehículos propios de los trabajadores puestos al servicio de la organización para el cumplimiento misional de su objeto o función</a:t>
            </a:r>
          </a:p>
          <a:p>
            <a:endParaRPr lang="es-MX" sz="1100" b="0" i="0" dirty="0">
              <a:effectLst/>
              <a:latin typeface="Arial" panose="020B0604020202020204" pitchFamily="34" charset="0"/>
              <a:cs typeface="Arial" panose="020B0604020202020204" pitchFamily="34" charset="0"/>
            </a:endParaRPr>
          </a:p>
          <a:p>
            <a:r>
              <a:rPr lang="es-MX" sz="1100" b="0" i="0" dirty="0">
                <a:effectLst/>
                <a:latin typeface="Arial" panose="020B0604020202020204" pitchFamily="34" charset="0"/>
                <a:cs typeface="Arial" panose="020B0604020202020204" pitchFamily="34" charset="0"/>
              </a:rPr>
              <a:t>(</a:t>
            </a:r>
            <a:r>
              <a:rPr lang="es-MX" sz="1100" b="0" i="0" u="none" strike="noStrike" dirty="0">
                <a:effectLst/>
                <a:latin typeface="Arial" panose="020B0604020202020204" pitchFamily="34" charset="0"/>
                <a:cs typeface="Arial" panose="020B0604020202020204" pitchFamily="34" charset="0"/>
                <a:hlinkClick r:id="rId2"/>
              </a:rPr>
              <a:t>Modificado por el Art. 110 del Decreto 2106 de 2019</a:t>
            </a:r>
            <a:r>
              <a:rPr lang="es-MX" sz="1100" b="0" i="0" dirty="0">
                <a:effectLst/>
                <a:latin typeface="Arial" panose="020B0604020202020204" pitchFamily="34" charset="0"/>
                <a:cs typeface="Arial" panose="020B0604020202020204" pitchFamily="34" charset="0"/>
              </a:rPr>
              <a:t>)</a:t>
            </a:r>
          </a:p>
          <a:p>
            <a:endParaRPr lang="es-CO" sz="1100" dirty="0"/>
          </a:p>
        </p:txBody>
      </p:sp>
      <p:pic>
        <p:nvPicPr>
          <p:cNvPr id="3074" name="Picture 2" descr="Plan Estrategico de Seguridad Vial - Inicio | Facebook">
            <a:extLst>
              <a:ext uri="{FF2B5EF4-FFF2-40B4-BE49-F238E27FC236}">
                <a16:creationId xmlns:a16="http://schemas.microsoft.com/office/drawing/2014/main" id="{90474A84-8025-4B5A-A864-B17FD1170FA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61814" y="3707894"/>
            <a:ext cx="1838787" cy="251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464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A70FFA-D1ED-4D08-9918-C20469F21F7D}"/>
              </a:ext>
            </a:extLst>
          </p:cNvPr>
          <p:cNvSpPr>
            <a:spLocks noGrp="1"/>
          </p:cNvSpPr>
          <p:nvPr>
            <p:ph type="title"/>
          </p:nvPr>
        </p:nvSpPr>
        <p:spPr>
          <a:xfrm>
            <a:off x="589559" y="363899"/>
            <a:ext cx="5930509" cy="1620349"/>
          </a:xfrm>
        </p:spPr>
        <p:txBody>
          <a:bodyPr anchor="ctr">
            <a:normAutofit/>
          </a:bodyPr>
          <a:lstStyle/>
          <a:p>
            <a:pPr algn="just"/>
            <a:r>
              <a:rPr lang="es-CO" sz="2000" dirty="0">
                <a:latin typeface="Arial" panose="020B0604020202020204" pitchFamily="34" charset="0"/>
                <a:cs typeface="Arial" panose="020B0604020202020204" pitchFamily="34" charset="0"/>
              </a:rPr>
              <a:t>5. LEY 2050 DEL 12 DE AGOSTO DE 2020  </a:t>
            </a:r>
            <a:r>
              <a:rPr lang="es-MX" sz="2000" b="1" dirty="0">
                <a:solidFill>
                  <a:schemeClr val="accent6">
                    <a:lumMod val="75000"/>
                  </a:schemeClr>
                </a:solidFill>
                <a:latin typeface="Arial" panose="020B0604020202020204" pitchFamily="34" charset="0"/>
                <a:cs typeface="Arial" panose="020B0604020202020204" pitchFamily="34" charset="0"/>
              </a:rPr>
              <a:t>"POR MEDIO DE LA CUAL SE MODIFICA Y ADICIONA LA LEY 1503 DE 2011 Y SE DICTAN OTRAS DISPOSICIONES EN SEGURIDAD VIAL Y TRÁNSITO</a:t>
            </a:r>
            <a:r>
              <a:rPr lang="es-MX" sz="1600" b="1" dirty="0">
                <a:solidFill>
                  <a:schemeClr val="accent6">
                    <a:lumMod val="75000"/>
                  </a:schemeClr>
                </a:solidFill>
                <a:latin typeface="Arial" panose="020B0604020202020204" pitchFamily="34" charset="0"/>
                <a:cs typeface="Arial" panose="020B0604020202020204" pitchFamily="34" charset="0"/>
              </a:rPr>
              <a:t>" </a:t>
            </a:r>
            <a:endParaRPr lang="es-CO" sz="1600" b="1" dirty="0">
              <a:solidFill>
                <a:schemeClr val="accent6">
                  <a:lumMod val="75000"/>
                </a:schemeClr>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4E1B3EA8-4F17-4662-B5BD-D2D37F13C20B}"/>
              </a:ext>
            </a:extLst>
          </p:cNvPr>
          <p:cNvSpPr>
            <a:spLocks noGrp="1"/>
          </p:cNvSpPr>
          <p:nvPr>
            <p:ph idx="1"/>
          </p:nvPr>
        </p:nvSpPr>
        <p:spPr>
          <a:xfrm>
            <a:off x="513584" y="2527768"/>
            <a:ext cx="6006485" cy="3979585"/>
          </a:xfrm>
        </p:spPr>
        <p:txBody>
          <a:bodyPr anchor="ctr">
            <a:noAutofit/>
          </a:bodyPr>
          <a:lstStyle/>
          <a:p>
            <a:pPr marL="0" indent="0" algn="ctr">
              <a:spcBef>
                <a:spcPts val="0"/>
              </a:spcBef>
              <a:spcAft>
                <a:spcPts val="600"/>
              </a:spcAft>
              <a:buNone/>
            </a:pPr>
            <a:r>
              <a:rPr lang="es-CO" sz="1600" b="1" dirty="0">
                <a:effectLst/>
                <a:latin typeface="Arial" panose="020B0604020202020204" pitchFamily="34" charset="0"/>
                <a:ea typeface="Calibri" panose="020F0502020204030204" pitchFamily="34" charset="0"/>
                <a:cs typeface="Arial" panose="020B0604020202020204" pitchFamily="34" charset="0"/>
              </a:rPr>
              <a:t>CAMBIOS DE LA LEY 1503 DEL 2011 </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marL="0" indent="0" algn="ctr">
              <a:spcBef>
                <a:spcPts val="0"/>
              </a:spcBef>
              <a:spcAft>
                <a:spcPts val="600"/>
              </a:spcAft>
              <a:buNone/>
            </a:pPr>
            <a:r>
              <a:rPr lang="es-CO" sz="1600" b="1" dirty="0">
                <a:effectLst/>
                <a:latin typeface="Arial" panose="020B0604020202020204" pitchFamily="34" charset="0"/>
                <a:ea typeface="Calibri" panose="020F0502020204030204" pitchFamily="34" charset="0"/>
                <a:cs typeface="Arial" panose="020B0604020202020204" pitchFamily="34" charset="0"/>
              </a:rPr>
              <a:t>Lo mas relevante </a:t>
            </a:r>
          </a:p>
          <a:p>
            <a:pPr algn="just">
              <a:spcBef>
                <a:spcPts val="0"/>
              </a:spcBef>
              <a:spcAft>
                <a:spcPts val="600"/>
              </a:spcAft>
            </a:pPr>
            <a:endParaRPr lang="es-CO" sz="1600" b="1" dirty="0">
              <a:effectLst/>
              <a:latin typeface="Arial" panose="020B0604020202020204" pitchFamily="34" charset="0"/>
              <a:ea typeface="Calibri" panose="020F0502020204030204" pitchFamily="34" charset="0"/>
              <a:cs typeface="Arial" panose="020B0604020202020204" pitchFamily="34" charset="0"/>
            </a:endParaRPr>
          </a:p>
          <a:p>
            <a:pPr algn="just">
              <a:spcBef>
                <a:spcPts val="0"/>
              </a:spcBef>
              <a:spcAft>
                <a:spcPts val="600"/>
              </a:spcAft>
            </a:pPr>
            <a:r>
              <a:rPr lang="es-CO" sz="1600" b="1" dirty="0">
                <a:effectLst/>
                <a:latin typeface="Arial" panose="020B0604020202020204" pitchFamily="34" charset="0"/>
                <a:ea typeface="Calibri" panose="020F0502020204030204" pitchFamily="34" charset="0"/>
                <a:cs typeface="Arial" panose="020B0604020202020204" pitchFamily="34" charset="0"/>
              </a:rPr>
              <a:t>Ley 2050 del 2020 Artículo 6</a:t>
            </a:r>
            <a:r>
              <a:rPr lang="es-CO" sz="1600" dirty="0">
                <a:effectLst/>
                <a:latin typeface="Arial" panose="020B0604020202020204" pitchFamily="34" charset="0"/>
                <a:ea typeface="Calibri" panose="020F0502020204030204" pitchFamily="34" charset="0"/>
                <a:cs typeface="Arial" panose="020B0604020202020204" pitchFamily="34" charset="0"/>
              </a:rPr>
              <a:t> </a:t>
            </a:r>
            <a:r>
              <a:rPr lang="es-CO" sz="1600" b="1" dirty="0">
                <a:effectLst/>
                <a:latin typeface="Arial" panose="020B0604020202020204" pitchFamily="34" charset="0"/>
                <a:ea typeface="Calibri" panose="020F0502020204030204" pitchFamily="34" charset="0"/>
                <a:cs typeface="Arial" panose="020B0604020202020204" pitchFamily="34" charset="0"/>
              </a:rPr>
              <a:t> Omisión</a:t>
            </a:r>
            <a:r>
              <a:rPr lang="es-CO" sz="1600" dirty="0">
                <a:effectLst/>
                <a:latin typeface="Arial" panose="020B0604020202020204" pitchFamily="34" charset="0"/>
                <a:ea typeface="Calibri" panose="020F0502020204030204" pitchFamily="34" charset="0"/>
                <a:cs typeface="Arial" panose="020B0604020202020204" pitchFamily="34" charset="0"/>
              </a:rPr>
              <a:t>. En cumplimiento de las disposiciones legales, las entidades, organizaciones y empresas públicas o privadas que no diseñen e implementen debidamente el Plan Estratégico de Seguridad Vial, serán sancionadas conforme lo disponen las normas pertinentes del capítulo noveno de la Ley 336 de 1996.</a:t>
            </a:r>
          </a:p>
          <a:p>
            <a:pPr algn="just">
              <a:spcBef>
                <a:spcPts val="0"/>
              </a:spcBef>
              <a:spcAft>
                <a:spcPts val="600"/>
              </a:spcAft>
            </a:pPr>
            <a:endParaRPr lang="es-CO" sz="1600" b="1" dirty="0">
              <a:effectLst/>
              <a:latin typeface="Arial" panose="020B0604020202020204" pitchFamily="34" charset="0"/>
              <a:ea typeface="Calibri" panose="020F0502020204030204" pitchFamily="34" charset="0"/>
              <a:cs typeface="Arial" panose="020B0604020202020204" pitchFamily="34" charset="0"/>
            </a:endParaRPr>
          </a:p>
          <a:p>
            <a:pPr algn="just">
              <a:spcBef>
                <a:spcPts val="0"/>
              </a:spcBef>
              <a:spcAft>
                <a:spcPts val="600"/>
              </a:spcAft>
            </a:pPr>
            <a:r>
              <a:rPr lang="es-CO" sz="1600" dirty="0">
                <a:effectLst/>
                <a:latin typeface="Arial" panose="020B0604020202020204" pitchFamily="34" charset="0"/>
                <a:ea typeface="Calibri" panose="020F0502020204030204" pitchFamily="34" charset="0"/>
                <a:cs typeface="Arial" panose="020B0604020202020204" pitchFamily="34" charset="0"/>
              </a:rPr>
              <a:t>Las entidades, organizaciones o empresas cuya </a:t>
            </a:r>
            <a:r>
              <a:rPr lang="es-CO" sz="1600" b="1" dirty="0">
                <a:effectLst/>
                <a:latin typeface="Arial" panose="020B0604020202020204" pitchFamily="34" charset="0"/>
                <a:ea typeface="Calibri" panose="020F0502020204030204" pitchFamily="34" charset="0"/>
                <a:cs typeface="Arial" panose="020B0604020202020204" pitchFamily="34" charset="0"/>
              </a:rPr>
              <a:t>misionalidad no se encuentra relacionada con el transporte</a:t>
            </a:r>
            <a:r>
              <a:rPr lang="es-CO" sz="1600" dirty="0">
                <a:effectLst/>
                <a:latin typeface="Arial" panose="020B0604020202020204" pitchFamily="34" charset="0"/>
                <a:ea typeface="Calibri" panose="020F0502020204030204" pitchFamily="34" charset="0"/>
                <a:cs typeface="Arial" panose="020B0604020202020204" pitchFamily="34" charset="0"/>
              </a:rPr>
              <a:t> y que omitan el diseño e implementación del Plan Estratégico de Seguridad Vial, incurran en las sanciones dispuestas en el </a:t>
            </a:r>
            <a:r>
              <a:rPr lang="es-CO" sz="1600" b="1" dirty="0">
                <a:effectLst/>
                <a:latin typeface="Arial" panose="020B0604020202020204" pitchFamily="34" charset="0"/>
                <a:ea typeface="Calibri" panose="020F0502020204030204" pitchFamily="34" charset="0"/>
                <a:cs typeface="Arial" panose="020B0604020202020204" pitchFamily="34" charset="0"/>
              </a:rPr>
              <a:t>artículo 13 de la Ley 1562 de 2012</a:t>
            </a:r>
            <a:r>
              <a:rPr lang="es-CO" sz="1600" dirty="0">
                <a:effectLst/>
                <a:latin typeface="Arial" panose="020B0604020202020204" pitchFamily="34" charset="0"/>
                <a:ea typeface="Calibri" panose="020F0502020204030204" pitchFamily="34" charset="0"/>
                <a:cs typeface="Arial" panose="020B0604020202020204" pitchFamily="34" charset="0"/>
              </a:rPr>
              <a:t>, las normas que a su vez la adicionen, modifiquen o sustituyan</a:t>
            </a:r>
            <a:endParaRPr lang="es-CO" sz="16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n 5">
            <a:extLst>
              <a:ext uri="{FF2B5EF4-FFF2-40B4-BE49-F238E27FC236}">
                <a16:creationId xmlns:a16="http://schemas.microsoft.com/office/drawing/2014/main" id="{FCE071D1-9FE0-4F45-B253-214E80B14359}"/>
              </a:ext>
            </a:extLst>
          </p:cNvPr>
          <p:cNvPicPr>
            <a:picLocks noChangeAspect="1"/>
          </p:cNvPicPr>
          <p:nvPr/>
        </p:nvPicPr>
        <p:blipFill>
          <a:blip r:embed="rId2"/>
          <a:stretch>
            <a:fillRect/>
          </a:stretch>
        </p:blipFill>
        <p:spPr>
          <a:xfrm>
            <a:off x="7215337" y="3638481"/>
            <a:ext cx="4261046" cy="2737805"/>
          </a:xfrm>
          <a:prstGeom prst="rect">
            <a:avLst/>
          </a:prstGeom>
        </p:spPr>
      </p:pic>
    </p:spTree>
    <p:extLst>
      <p:ext uri="{BB962C8B-B14F-4D97-AF65-F5344CB8AC3E}">
        <p14:creationId xmlns:p14="http://schemas.microsoft.com/office/powerpoint/2010/main" val="2425943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5A60D-931B-459B-B998-D1FE9447CD0E}"/>
              </a:ext>
            </a:extLst>
          </p:cNvPr>
          <p:cNvSpPr>
            <a:spLocks noGrp="1"/>
          </p:cNvSpPr>
          <p:nvPr>
            <p:ph type="title"/>
          </p:nvPr>
        </p:nvSpPr>
        <p:spPr>
          <a:xfrm>
            <a:off x="589559" y="856180"/>
            <a:ext cx="5955855" cy="1128068"/>
          </a:xfrm>
        </p:spPr>
        <p:txBody>
          <a:bodyPr anchor="ctr">
            <a:normAutofit/>
          </a:bodyPr>
          <a:lstStyle/>
          <a:p>
            <a:r>
              <a:rPr lang="es-CO" sz="3700" dirty="0">
                <a:solidFill>
                  <a:srgbClr val="FF0000"/>
                </a:solidFill>
                <a:latin typeface="Arial" panose="020B0604020202020204" pitchFamily="34" charset="0"/>
                <a:ea typeface="Calibri" panose="020F0502020204030204" pitchFamily="34" charset="0"/>
                <a:cs typeface="Arial" panose="020B0604020202020204" pitchFamily="34" charset="0"/>
              </a:rPr>
              <a:t>C</a:t>
            </a:r>
            <a:r>
              <a:rPr lang="es-CO" sz="3700" dirty="0">
                <a:solidFill>
                  <a:srgbClr val="FF0000"/>
                </a:solidFill>
                <a:effectLst/>
                <a:latin typeface="Arial" panose="020B0604020202020204" pitchFamily="34" charset="0"/>
                <a:ea typeface="Calibri" panose="020F0502020204030204" pitchFamily="34" charset="0"/>
                <a:cs typeface="Arial" panose="020B0604020202020204" pitchFamily="34" charset="0"/>
              </a:rPr>
              <a:t>apítulo noveno de la Ley 336 de 1996</a:t>
            </a:r>
            <a:endParaRPr lang="es-CO" sz="3700" dirty="0">
              <a:solidFill>
                <a:srgbClr val="FF0000"/>
              </a:solidFill>
            </a:endParaRPr>
          </a:p>
        </p:txBody>
      </p:sp>
      <p:sp>
        <p:nvSpPr>
          <p:cNvPr id="3" name="Marcador de contenido 2">
            <a:extLst>
              <a:ext uri="{FF2B5EF4-FFF2-40B4-BE49-F238E27FC236}">
                <a16:creationId xmlns:a16="http://schemas.microsoft.com/office/drawing/2014/main" id="{4DC7E383-32EE-46D1-A7E8-728B57E15464}"/>
              </a:ext>
            </a:extLst>
          </p:cNvPr>
          <p:cNvSpPr>
            <a:spLocks noGrp="1"/>
          </p:cNvSpPr>
          <p:nvPr>
            <p:ph idx="1"/>
          </p:nvPr>
        </p:nvSpPr>
        <p:spPr>
          <a:xfrm>
            <a:off x="590718" y="2330505"/>
            <a:ext cx="5955855" cy="4281402"/>
          </a:xfrm>
        </p:spPr>
        <p:txBody>
          <a:bodyPr anchor="ctr">
            <a:normAutofit fontScale="92500" lnSpcReduction="20000"/>
          </a:bodyPr>
          <a:lstStyle/>
          <a:p>
            <a:pPr algn="just">
              <a:spcBef>
                <a:spcPts val="1200"/>
              </a:spcBef>
              <a:spcAft>
                <a:spcPts val="1200"/>
              </a:spcAft>
            </a:pPr>
            <a:r>
              <a:rPr lang="es-ES" sz="1600" b="1" dirty="0">
                <a:effectLst/>
                <a:latin typeface="Arial" panose="020B0604020202020204" pitchFamily="34" charset="0"/>
                <a:ea typeface="Times New Roman" panose="02020603050405020304" pitchFamily="18" charset="0"/>
                <a:cs typeface="Arial" panose="020B0604020202020204" pitchFamily="34" charset="0"/>
              </a:rPr>
              <a:t>ARTICULO 46. </a:t>
            </a:r>
            <a:r>
              <a:rPr lang="es-ES" sz="1600" dirty="0">
                <a:effectLst/>
                <a:latin typeface="Arial" panose="020B0604020202020204" pitchFamily="34" charset="0"/>
                <a:ea typeface="Times New Roman" panose="02020603050405020304" pitchFamily="18" charset="0"/>
                <a:cs typeface="Arial" panose="020B0604020202020204" pitchFamily="34" charset="0"/>
              </a:rPr>
              <a:t>Con base en la graduación que se establece en el presente Artículo, las multas oscilarán entre 1 y 2000 salarios mínimos mensuales vigentes teniendo en cuenta las implicaciones de la infracción y procederán en los siguientes casos:</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0"/>
              </a:spcBef>
            </a:pPr>
            <a:r>
              <a:rPr lang="es-ES" sz="1600" dirty="0">
                <a:effectLst/>
                <a:latin typeface="Arial" panose="020B0604020202020204" pitchFamily="34" charset="0"/>
                <a:ea typeface="Times New Roman" panose="02020603050405020304" pitchFamily="18" charset="0"/>
                <a:cs typeface="Arial" panose="020B0604020202020204" pitchFamily="34" charset="0"/>
              </a:rPr>
              <a:t>a) Cuando el sujeto no le haya dado cumplimiento a la amonestación.</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0"/>
              </a:spcBef>
            </a:pPr>
            <a:r>
              <a:rPr lang="es-ES" sz="1600" dirty="0">
                <a:effectLst/>
                <a:latin typeface="Arial" panose="020B0604020202020204" pitchFamily="34" charset="0"/>
                <a:ea typeface="Times New Roman" panose="02020603050405020304" pitchFamily="18" charset="0"/>
                <a:cs typeface="Arial" panose="020B0604020202020204" pitchFamily="34" charset="0"/>
              </a:rPr>
              <a:t>b) En caso de suspensión o alteración parcial del servicio.</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0"/>
              </a:spcBef>
            </a:pPr>
            <a:r>
              <a:rPr lang="es-ES" sz="1600" dirty="0">
                <a:effectLst/>
                <a:latin typeface="Arial" panose="020B0604020202020204" pitchFamily="34" charset="0"/>
                <a:ea typeface="Times New Roman" panose="02020603050405020304" pitchFamily="18" charset="0"/>
                <a:cs typeface="Arial" panose="020B0604020202020204" pitchFamily="34" charset="0"/>
              </a:rPr>
              <a:t>c) En caso de que el sujeto no suministre la información que legalmente le haya sido solicitada y que no repose en los archivos de la entidad solicitante.</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0"/>
              </a:spcBef>
            </a:pPr>
            <a:r>
              <a:rPr lang="es-CO" sz="1600" dirty="0">
                <a:effectLst/>
                <a:latin typeface="Arial" panose="020B0604020202020204" pitchFamily="34" charset="0"/>
                <a:ea typeface="Times New Roman" panose="02020603050405020304" pitchFamily="18" charset="0"/>
                <a:cs typeface="Arial" panose="020B0604020202020204" pitchFamily="34" charset="0"/>
              </a:rPr>
              <a:t>d) </a:t>
            </a:r>
            <a:r>
              <a:rPr lang="es-CO" sz="1600" b="1" i="1" dirty="0">
                <a:effectLst/>
                <a:latin typeface="Arial" panose="020B0604020202020204" pitchFamily="34" charset="0"/>
                <a:ea typeface="Times New Roman" panose="02020603050405020304" pitchFamily="18" charset="0"/>
                <a:cs typeface="Arial" panose="020B0604020202020204" pitchFamily="34" charset="0"/>
              </a:rPr>
              <a:t>(</a:t>
            </a:r>
            <a:r>
              <a:rPr lang="es-CO" sz="1600" b="1" i="1" u="sng" dirty="0">
                <a:effectLst/>
                <a:latin typeface="Arial" panose="020B0604020202020204" pitchFamily="34" charset="0"/>
                <a:ea typeface="Times New Roman" panose="02020603050405020304" pitchFamily="18" charset="0"/>
                <a:cs typeface="Arial" panose="020B0604020202020204" pitchFamily="34" charset="0"/>
              </a:rPr>
              <a:t>Literal d) modificado por el artículo 96 de la </a:t>
            </a:r>
            <a:r>
              <a:rPr lang="es-CO" sz="1600" b="1" i="1" u="sng" dirty="0">
                <a:effectLst/>
                <a:latin typeface="Arial" panose="020B0604020202020204" pitchFamily="34" charset="0"/>
                <a:ea typeface="Times New Roman" panose="02020603050405020304" pitchFamily="18" charset="0"/>
                <a:cs typeface="Arial" panose="020B0604020202020204" pitchFamily="34" charset="0"/>
                <a:hlinkClick r:id="rId2" action="ppaction://hlinkfile"/>
              </a:rPr>
              <a:t>Ley 1450 de 2011</a:t>
            </a:r>
            <a:r>
              <a:rPr lang="es-CO" sz="1600" b="1" i="1" dirty="0">
                <a:effectLst/>
                <a:latin typeface="Arial" panose="020B0604020202020204" pitchFamily="34" charset="0"/>
                <a:ea typeface="Times New Roman" panose="02020603050405020304" pitchFamily="18" charset="0"/>
                <a:cs typeface="Arial" panose="020B0604020202020204" pitchFamily="34" charset="0"/>
              </a:rPr>
              <a:t>). </a:t>
            </a:r>
            <a:r>
              <a:rPr lang="es-CO" sz="1600" dirty="0">
                <a:effectLst/>
                <a:latin typeface="Arial" panose="020B0604020202020204" pitchFamily="34" charset="0"/>
                <a:ea typeface="Times New Roman" panose="02020603050405020304" pitchFamily="18" charset="0"/>
                <a:cs typeface="Arial" panose="020B0604020202020204" pitchFamily="34" charset="0"/>
              </a:rPr>
              <a:t>En los casos de incremento o disminución de las tarifas de prestación de servicios no autorizada, o cuando se compruebe que el equipo excede los límites permitidos sobre dimensiones, peso y carga</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0"/>
              </a:spcBef>
            </a:pPr>
            <a:r>
              <a:rPr lang="es-ES" sz="1600" dirty="0">
                <a:effectLst/>
                <a:latin typeface="Arial" panose="020B0604020202020204" pitchFamily="34" charset="0"/>
                <a:ea typeface="Times New Roman" panose="02020603050405020304" pitchFamily="18" charset="0"/>
                <a:cs typeface="Arial" panose="020B0604020202020204" pitchFamily="34" charset="0"/>
              </a:rPr>
              <a:t>e) En todos los demás casos de conductas que no tengan asignada una sanción específica y constituyan violación a las normas del transporte.</a:t>
            </a:r>
            <a:endParaRPr lang="es-CO" sz="1600" dirty="0">
              <a:effectLst/>
              <a:latin typeface="Arial" panose="020B0604020202020204" pitchFamily="34" charset="0"/>
              <a:ea typeface="Calibri" panose="020F0502020204030204" pitchFamily="34" charset="0"/>
              <a:cs typeface="Arial" panose="020B0604020202020204" pitchFamily="34" charset="0"/>
            </a:endParaRPr>
          </a:p>
          <a:p>
            <a:endParaRPr lang="es-CO" sz="1100" dirty="0"/>
          </a:p>
        </p:txBody>
      </p:sp>
      <p:pic>
        <p:nvPicPr>
          <p:cNvPr id="4098" name="Picture 2" descr="Verdades y mitos sobre el Plan Estratégico de Seguridad Vial - PESV">
            <a:extLst>
              <a:ext uri="{FF2B5EF4-FFF2-40B4-BE49-F238E27FC236}">
                <a16:creationId xmlns:a16="http://schemas.microsoft.com/office/drawing/2014/main" id="{3FA651C0-E0E1-4CF8-BD3A-9E4CD6647F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62854" y="3707894"/>
            <a:ext cx="3636706" cy="251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00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29F262-4424-4205-AF99-F44CD21C602B}"/>
              </a:ext>
            </a:extLst>
          </p:cNvPr>
          <p:cNvSpPr>
            <a:spLocks noGrp="1"/>
          </p:cNvSpPr>
          <p:nvPr>
            <p:ph type="title"/>
          </p:nvPr>
        </p:nvSpPr>
        <p:spPr>
          <a:xfrm>
            <a:off x="589559" y="856180"/>
            <a:ext cx="5864249" cy="1128068"/>
          </a:xfrm>
        </p:spPr>
        <p:txBody>
          <a:bodyPr anchor="ctr">
            <a:normAutofit/>
          </a:bodyPr>
          <a:lstStyle/>
          <a:p>
            <a:r>
              <a:rPr lang="es-CO" sz="3700" dirty="0">
                <a:solidFill>
                  <a:srgbClr val="FF0000"/>
                </a:solidFill>
                <a:latin typeface="Arial" panose="020B0604020202020204" pitchFamily="34" charset="0"/>
                <a:ea typeface="Calibri" panose="020F0502020204030204" pitchFamily="34" charset="0"/>
                <a:cs typeface="Arial" panose="020B0604020202020204" pitchFamily="34" charset="0"/>
              </a:rPr>
              <a:t>A</a:t>
            </a:r>
            <a:r>
              <a:rPr lang="es-CO" sz="3700" dirty="0">
                <a:solidFill>
                  <a:srgbClr val="FF0000"/>
                </a:solidFill>
                <a:effectLst/>
                <a:latin typeface="Arial" panose="020B0604020202020204" pitchFamily="34" charset="0"/>
                <a:ea typeface="Calibri" panose="020F0502020204030204" pitchFamily="34" charset="0"/>
                <a:cs typeface="Arial" panose="020B0604020202020204" pitchFamily="34" charset="0"/>
              </a:rPr>
              <a:t>rtículo 13 de la Ley 1562 de 2012</a:t>
            </a:r>
            <a:endParaRPr lang="es-CO" sz="3700" dirty="0">
              <a:solidFill>
                <a:srgbClr val="FF0000"/>
              </a:solidFill>
            </a:endParaRPr>
          </a:p>
        </p:txBody>
      </p:sp>
      <p:sp>
        <p:nvSpPr>
          <p:cNvPr id="3" name="Marcador de contenido 2">
            <a:extLst>
              <a:ext uri="{FF2B5EF4-FFF2-40B4-BE49-F238E27FC236}">
                <a16:creationId xmlns:a16="http://schemas.microsoft.com/office/drawing/2014/main" id="{D5F2BBCC-AF4C-49FA-8332-6ACC5C047428}"/>
              </a:ext>
            </a:extLst>
          </p:cNvPr>
          <p:cNvSpPr>
            <a:spLocks noGrp="1"/>
          </p:cNvSpPr>
          <p:nvPr>
            <p:ph idx="1"/>
          </p:nvPr>
        </p:nvSpPr>
        <p:spPr>
          <a:xfrm>
            <a:off x="590718" y="2330505"/>
            <a:ext cx="6044649" cy="3979585"/>
          </a:xfrm>
        </p:spPr>
        <p:txBody>
          <a:bodyPr anchor="ctr">
            <a:noAutofit/>
          </a:bodyPr>
          <a:lstStyle/>
          <a:p>
            <a:pPr algn="just"/>
            <a:r>
              <a:rPr lang="es-MX" sz="1600" b="1" dirty="0">
                <a:latin typeface="Arial" panose="020B0604020202020204" pitchFamily="34" charset="0"/>
                <a:cs typeface="Arial" panose="020B0604020202020204" pitchFamily="34" charset="0"/>
              </a:rPr>
              <a:t>El incumplimiento de los programas de salud ocupacional</a:t>
            </a:r>
            <a:r>
              <a:rPr lang="es-MX" sz="1600" dirty="0">
                <a:latin typeface="Arial" panose="020B0604020202020204" pitchFamily="34" charset="0"/>
                <a:cs typeface="Arial" panose="020B0604020202020204" pitchFamily="34" charset="0"/>
              </a:rPr>
              <a:t>, las normas en salud ocupacional y aquellas obligaciones propias del empleador, previstas en el Sistema General de Riesgos Laborales, acarreará multa de hasta quinientos (500) salarios mínimos mensuales legales vigentes, graduales de acuerdo a ,la gravedad de la infracción y previo cumplimiento del debido proceso destinados al Fondo de Riesgos Laborales.</a:t>
            </a:r>
          </a:p>
          <a:p>
            <a:pPr algn="just"/>
            <a:r>
              <a:rPr lang="es-MX" sz="1600" b="1" dirty="0">
                <a:latin typeface="Arial" panose="020B0604020202020204" pitchFamily="34" charset="0"/>
                <a:cs typeface="Arial" panose="020B0604020202020204" pitchFamily="34" charset="0"/>
              </a:rPr>
              <a:t>En caso de reincidencia en tales conductas o por incumplimiento de los correctivos que deban adoptarse</a:t>
            </a:r>
            <a:r>
              <a:rPr lang="es-MX" sz="1600" dirty="0">
                <a:latin typeface="Arial" panose="020B0604020202020204" pitchFamily="34" charset="0"/>
                <a:cs typeface="Arial" panose="020B0604020202020204" pitchFamily="34" charset="0"/>
              </a:rPr>
              <a:t>, formulados por la Entidad Administradora de Riesgos Laborales o el Ministerio de Trabajo debidamente demostrados, se podrá ordenar la suspensión de actividades hasta por un término de ciento veinte (120) días o cierre definitivo de la empresa por parte de los Direcciones Territoriales del Ministerio de Trabajo, garantizando el debido proceso, de conformidad con el artículo 134 de la Ley1438 de 2011 en el tema de sanciones</a:t>
            </a:r>
            <a:endParaRPr lang="es-CO" sz="1600" dirty="0">
              <a:latin typeface="Arial" panose="020B0604020202020204" pitchFamily="34" charset="0"/>
              <a:cs typeface="Arial" panose="020B0604020202020204" pitchFamily="34" charset="0"/>
            </a:endParaRPr>
          </a:p>
        </p:txBody>
      </p:sp>
      <p:pic>
        <p:nvPicPr>
          <p:cNvPr id="5122" name="Picture 2" descr="250 MIL EMPRESAS TIENEN HASTA EL 31 DE ENERO DE 2016 PARA ...">
            <a:extLst>
              <a:ext uri="{FF2B5EF4-FFF2-40B4-BE49-F238E27FC236}">
                <a16:creationId xmlns:a16="http://schemas.microsoft.com/office/drawing/2014/main" id="{87400AF6-FDF8-40A6-BEBB-F60CF2DB12E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83423" y="710301"/>
            <a:ext cx="4397433" cy="226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06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C6C36855-9B08-421A-A104-AC62F339D99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757" t="34921" r="22136" b="14286"/>
          <a:stretch/>
        </p:blipFill>
        <p:spPr bwMode="auto">
          <a:xfrm>
            <a:off x="721678" y="1350498"/>
            <a:ext cx="10266362" cy="514237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a:extLst>
              <a:ext uri="{FF2B5EF4-FFF2-40B4-BE49-F238E27FC236}">
                <a16:creationId xmlns:a16="http://schemas.microsoft.com/office/drawing/2014/main" id="{46210DA2-889A-43E5-8A06-58466889FFA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t>TEMA 2: PILARES </a:t>
            </a:r>
          </a:p>
        </p:txBody>
      </p:sp>
    </p:spTree>
    <p:extLst>
      <p:ext uri="{BB962C8B-B14F-4D97-AF65-F5344CB8AC3E}">
        <p14:creationId xmlns:p14="http://schemas.microsoft.com/office/powerpoint/2010/main" val="1879523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D11542-6516-4E02-80C7-73225C83F097}"/>
              </a:ext>
            </a:extLst>
          </p:cNvPr>
          <p:cNvSpPr>
            <a:spLocks noGrp="1"/>
          </p:cNvSpPr>
          <p:nvPr>
            <p:ph type="title"/>
          </p:nvPr>
        </p:nvSpPr>
        <p:spPr>
          <a:xfrm>
            <a:off x="848647" y="138831"/>
            <a:ext cx="10515600" cy="1325563"/>
          </a:xfrm>
        </p:spPr>
        <p:txBody>
          <a:bodyPr>
            <a:normAutofit/>
          </a:bodyPr>
          <a:lstStyle/>
          <a:p>
            <a:r>
              <a:rPr lang="es-CO" sz="2800" dirty="0">
                <a:solidFill>
                  <a:srgbClr val="FF0000"/>
                </a:solidFill>
                <a:latin typeface="Arial" panose="020B0604020202020204" pitchFamily="34" charset="0"/>
                <a:cs typeface="Arial" panose="020B0604020202020204" pitchFamily="34" charset="0"/>
              </a:rPr>
              <a:t>FORTALECIMIENTO DE LA GESTION INSTITUCIONAL </a:t>
            </a:r>
          </a:p>
        </p:txBody>
      </p:sp>
      <p:pic>
        <p:nvPicPr>
          <p:cNvPr id="6146" name="Picture 2" descr="Hombres de negocios blancos 3d con la cartera en rueda de ...">
            <a:extLst>
              <a:ext uri="{FF2B5EF4-FFF2-40B4-BE49-F238E27FC236}">
                <a16:creationId xmlns:a16="http://schemas.microsoft.com/office/drawing/2014/main" id="{E321010E-F537-4261-9746-AE52B52806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02955" y="3016251"/>
            <a:ext cx="2352883" cy="201191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8A7500FF-EBF6-413B-B0A6-40A197A955C4}"/>
              </a:ext>
            </a:extLst>
          </p:cNvPr>
          <p:cNvSpPr/>
          <p:nvPr/>
        </p:nvSpPr>
        <p:spPr>
          <a:xfrm>
            <a:off x="838199" y="5376844"/>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esquinas redondeadas 4">
            <a:extLst>
              <a:ext uri="{FF2B5EF4-FFF2-40B4-BE49-F238E27FC236}">
                <a16:creationId xmlns:a16="http://schemas.microsoft.com/office/drawing/2014/main" id="{7FC08F8A-C357-4A6C-8960-3B71F315B6CD}"/>
              </a:ext>
            </a:extLst>
          </p:cNvPr>
          <p:cNvSpPr/>
          <p:nvPr/>
        </p:nvSpPr>
        <p:spPr>
          <a:xfrm>
            <a:off x="778776" y="1690688"/>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CCC23518-23A5-4E84-BD25-2DD5F332E4AC}"/>
              </a:ext>
            </a:extLst>
          </p:cNvPr>
          <p:cNvSpPr/>
          <p:nvPr/>
        </p:nvSpPr>
        <p:spPr>
          <a:xfrm>
            <a:off x="7242003" y="1681481"/>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Rectángulo: esquinas redondeadas 8">
            <a:extLst>
              <a:ext uri="{FF2B5EF4-FFF2-40B4-BE49-F238E27FC236}">
                <a16:creationId xmlns:a16="http://schemas.microsoft.com/office/drawing/2014/main" id="{FC8723CF-2497-4E52-A5CA-3AD5C0E410DC}"/>
              </a:ext>
            </a:extLst>
          </p:cNvPr>
          <p:cNvSpPr/>
          <p:nvPr/>
        </p:nvSpPr>
        <p:spPr>
          <a:xfrm>
            <a:off x="7242003" y="3180091"/>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E5EC817A-15CE-4E9C-8F97-3AC58710A69B}"/>
              </a:ext>
            </a:extLst>
          </p:cNvPr>
          <p:cNvSpPr/>
          <p:nvPr/>
        </p:nvSpPr>
        <p:spPr>
          <a:xfrm>
            <a:off x="7242004" y="5352237"/>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Rectángulo: esquinas redondeadas 12">
            <a:extLst>
              <a:ext uri="{FF2B5EF4-FFF2-40B4-BE49-F238E27FC236}">
                <a16:creationId xmlns:a16="http://schemas.microsoft.com/office/drawing/2014/main" id="{3B5C3472-240B-4CDF-9DA6-5359E2783264}"/>
              </a:ext>
            </a:extLst>
          </p:cNvPr>
          <p:cNvSpPr/>
          <p:nvPr/>
        </p:nvSpPr>
        <p:spPr>
          <a:xfrm>
            <a:off x="777325" y="3180091"/>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80590A39-ED13-4759-BB6B-046FA568BA62}"/>
              </a:ext>
            </a:extLst>
          </p:cNvPr>
          <p:cNvSpPr txBox="1"/>
          <p:nvPr/>
        </p:nvSpPr>
        <p:spPr>
          <a:xfrm>
            <a:off x="954157" y="1748652"/>
            <a:ext cx="4048798" cy="830997"/>
          </a:xfrm>
          <a:prstGeom prst="rect">
            <a:avLst/>
          </a:prstGeom>
          <a:noFill/>
        </p:spPr>
        <p:txBody>
          <a:bodyPr wrap="square" rtlCol="0">
            <a:spAutoFit/>
          </a:bodyPr>
          <a:lstStyle/>
          <a:p>
            <a:pPr algn="just"/>
            <a:r>
              <a:rPr lang="es-CO" sz="1600" dirty="0">
                <a:latin typeface="Arial" panose="020B0604020202020204" pitchFamily="34" charset="0"/>
                <a:cs typeface="Arial" panose="020B0604020202020204" pitchFamily="34" charset="0"/>
              </a:rPr>
              <a:t>Liderar el proceso de creación e implementación de las políticas de seguridad vial de la compañía </a:t>
            </a:r>
          </a:p>
        </p:txBody>
      </p:sp>
      <p:sp>
        <p:nvSpPr>
          <p:cNvPr id="18" name="CuadroTexto 17">
            <a:extLst>
              <a:ext uri="{FF2B5EF4-FFF2-40B4-BE49-F238E27FC236}">
                <a16:creationId xmlns:a16="http://schemas.microsoft.com/office/drawing/2014/main" id="{CC976BD0-161E-4E1E-81E7-5F981E8DA4E8}"/>
              </a:ext>
            </a:extLst>
          </p:cNvPr>
          <p:cNvSpPr txBox="1"/>
          <p:nvPr/>
        </p:nvSpPr>
        <p:spPr>
          <a:xfrm>
            <a:off x="922658" y="3167904"/>
            <a:ext cx="4048798" cy="830997"/>
          </a:xfrm>
          <a:prstGeom prst="rect">
            <a:avLst/>
          </a:prstGeom>
          <a:noFill/>
        </p:spPr>
        <p:txBody>
          <a:bodyPr wrap="square" rtlCol="0">
            <a:spAutoFit/>
          </a:bodyPr>
          <a:lstStyle/>
          <a:p>
            <a:pPr algn="just"/>
            <a:r>
              <a:rPr lang="es-CO" sz="1600" dirty="0">
                <a:latin typeface="Arial" panose="020B0604020202020204" pitchFamily="34" charset="0"/>
                <a:cs typeface="Arial" panose="020B0604020202020204" pitchFamily="34" charset="0"/>
              </a:rPr>
              <a:t>Lograr el compromiso de toda la compañía para emprender acciones y/o procedimientos en referencia al P.E.S.V</a:t>
            </a:r>
          </a:p>
        </p:txBody>
      </p:sp>
      <p:sp>
        <p:nvSpPr>
          <p:cNvPr id="20" name="CuadroTexto 19">
            <a:extLst>
              <a:ext uri="{FF2B5EF4-FFF2-40B4-BE49-F238E27FC236}">
                <a16:creationId xmlns:a16="http://schemas.microsoft.com/office/drawing/2014/main" id="{F5922095-E8FC-43E4-A69A-2432ED15CE37}"/>
              </a:ext>
            </a:extLst>
          </p:cNvPr>
          <p:cNvSpPr txBox="1"/>
          <p:nvPr/>
        </p:nvSpPr>
        <p:spPr>
          <a:xfrm>
            <a:off x="983532" y="5411813"/>
            <a:ext cx="4048798" cy="830997"/>
          </a:xfrm>
          <a:prstGeom prst="rect">
            <a:avLst/>
          </a:prstGeom>
          <a:noFill/>
        </p:spPr>
        <p:txBody>
          <a:bodyPr wrap="square" rtlCol="0">
            <a:spAutoFit/>
          </a:bodyPr>
          <a:lstStyle/>
          <a:p>
            <a:pPr algn="just"/>
            <a:r>
              <a:rPr lang="es-CO" sz="1600" dirty="0">
                <a:latin typeface="Arial" panose="020B0604020202020204" pitchFamily="34" charset="0"/>
                <a:cs typeface="Arial" panose="020B0604020202020204" pitchFamily="34" charset="0"/>
              </a:rPr>
              <a:t>Definir una persona idónea encargada de gestionar y realizar las políticas de seguridad vial de la compañía. </a:t>
            </a:r>
          </a:p>
        </p:txBody>
      </p:sp>
      <p:sp>
        <p:nvSpPr>
          <p:cNvPr id="22" name="CuadroTexto 21">
            <a:extLst>
              <a:ext uri="{FF2B5EF4-FFF2-40B4-BE49-F238E27FC236}">
                <a16:creationId xmlns:a16="http://schemas.microsoft.com/office/drawing/2014/main" id="{34BAE117-423A-4831-8BD1-72978F72E6F1}"/>
              </a:ext>
            </a:extLst>
          </p:cNvPr>
          <p:cNvSpPr txBox="1"/>
          <p:nvPr/>
        </p:nvSpPr>
        <p:spPr>
          <a:xfrm>
            <a:off x="7387336" y="1771560"/>
            <a:ext cx="4048798" cy="584775"/>
          </a:xfrm>
          <a:prstGeom prst="rect">
            <a:avLst/>
          </a:prstGeom>
          <a:noFill/>
        </p:spPr>
        <p:txBody>
          <a:bodyPr wrap="square" rtlCol="0">
            <a:spAutoFit/>
          </a:bodyPr>
          <a:lstStyle/>
          <a:p>
            <a:pPr algn="just"/>
            <a:r>
              <a:rPr lang="es-CO" sz="1600" dirty="0">
                <a:latin typeface="Arial" panose="020B0604020202020204" pitchFamily="34" charset="0"/>
                <a:cs typeface="Arial" panose="020B0604020202020204" pitchFamily="34" charset="0"/>
              </a:rPr>
              <a:t>Generar el presupuesto para la seguridad vial de la compañía. </a:t>
            </a:r>
          </a:p>
        </p:txBody>
      </p:sp>
      <p:sp>
        <p:nvSpPr>
          <p:cNvPr id="24" name="CuadroTexto 23">
            <a:extLst>
              <a:ext uri="{FF2B5EF4-FFF2-40B4-BE49-F238E27FC236}">
                <a16:creationId xmlns:a16="http://schemas.microsoft.com/office/drawing/2014/main" id="{4B2D4E11-A255-4D93-8513-9B54B0A95AAB}"/>
              </a:ext>
            </a:extLst>
          </p:cNvPr>
          <p:cNvSpPr txBox="1"/>
          <p:nvPr/>
        </p:nvSpPr>
        <p:spPr>
          <a:xfrm>
            <a:off x="7288021" y="5387312"/>
            <a:ext cx="4048798" cy="584775"/>
          </a:xfrm>
          <a:prstGeom prst="rect">
            <a:avLst/>
          </a:prstGeom>
          <a:noFill/>
        </p:spPr>
        <p:txBody>
          <a:bodyPr wrap="square" rtlCol="0">
            <a:spAutoFit/>
          </a:bodyPr>
          <a:lstStyle/>
          <a:p>
            <a:pPr algn="just"/>
            <a:r>
              <a:rPr lang="es-CO" sz="1600" dirty="0">
                <a:effectLst/>
                <a:latin typeface="Arial" panose="020B0604020202020204" pitchFamily="34" charset="0"/>
                <a:ea typeface="Times New Roman" panose="02020603050405020304" pitchFamily="18" charset="0"/>
              </a:rPr>
              <a:t>Gara</a:t>
            </a:r>
            <a:r>
              <a:rPr lang="es-CO" sz="1600" spc="5" dirty="0">
                <a:effectLst/>
                <a:latin typeface="Arial" panose="020B0604020202020204" pitchFamily="34" charset="0"/>
                <a:ea typeface="Times New Roman" panose="02020603050405020304" pitchFamily="18" charset="0"/>
              </a:rPr>
              <a:t>nt</a:t>
            </a:r>
            <a:r>
              <a:rPr lang="es-CO" sz="1600" spc="-5" dirty="0">
                <a:effectLst/>
                <a:latin typeface="Arial" panose="020B0604020202020204" pitchFamily="34" charset="0"/>
                <a:ea typeface="Times New Roman" panose="02020603050405020304" pitchFamily="18" charset="0"/>
              </a:rPr>
              <a:t>i</a:t>
            </a:r>
            <a:r>
              <a:rPr lang="es-CO" sz="1600" spc="5" dirty="0">
                <a:effectLst/>
                <a:latin typeface="Arial" panose="020B0604020202020204" pitchFamily="34" charset="0"/>
                <a:ea typeface="Times New Roman" panose="02020603050405020304" pitchFamily="18" charset="0"/>
              </a:rPr>
              <a:t>z</a:t>
            </a:r>
            <a:r>
              <a:rPr lang="es-CO" sz="1600" dirty="0">
                <a:effectLst/>
                <a:latin typeface="Arial" panose="020B0604020202020204" pitchFamily="34" charset="0"/>
                <a:ea typeface="Times New Roman" panose="02020603050405020304" pitchFamily="18" charset="0"/>
              </a:rPr>
              <a:t>ar</a:t>
            </a:r>
            <a:r>
              <a:rPr lang="es-CO" sz="1600" spc="5" dirty="0">
                <a:effectLst/>
                <a:latin typeface="Arial" panose="020B0604020202020204" pitchFamily="34" charset="0"/>
                <a:ea typeface="Times New Roman" panose="02020603050405020304" pitchFamily="18" charset="0"/>
              </a:rPr>
              <a:t> </a:t>
            </a:r>
            <a:r>
              <a:rPr lang="es-CO" sz="1600" dirty="0">
                <a:effectLst/>
                <a:latin typeface="Arial" panose="020B0604020202020204" pitchFamily="34" charset="0"/>
                <a:ea typeface="Times New Roman" panose="02020603050405020304" pitchFamily="18" charset="0"/>
              </a:rPr>
              <a:t>a los</a:t>
            </a:r>
            <a:r>
              <a:rPr lang="es-CO" sz="1600" spc="5" dirty="0">
                <a:effectLst/>
                <a:latin typeface="Arial" panose="020B0604020202020204" pitchFamily="34" charset="0"/>
                <a:ea typeface="Times New Roman" panose="02020603050405020304" pitchFamily="18" charset="0"/>
              </a:rPr>
              <a:t> </a:t>
            </a:r>
            <a:r>
              <a:rPr lang="es-CO" sz="1600" dirty="0">
                <a:effectLst/>
                <a:latin typeface="Arial" panose="020B0604020202020204" pitchFamily="34" charset="0"/>
                <a:ea typeface="Times New Roman" panose="02020603050405020304" pitchFamily="18" charset="0"/>
              </a:rPr>
              <a:t>g</a:t>
            </a:r>
            <a:r>
              <a:rPr lang="es-CO" sz="1600" spc="-5" dirty="0">
                <a:effectLst/>
                <a:latin typeface="Arial" panose="020B0604020202020204" pitchFamily="34" charset="0"/>
                <a:ea typeface="Times New Roman" panose="02020603050405020304" pitchFamily="18" charset="0"/>
              </a:rPr>
              <a:t>r</a:t>
            </a:r>
            <a:r>
              <a:rPr lang="es-CO" sz="1600" spc="5" dirty="0">
                <a:effectLst/>
                <a:latin typeface="Arial" panose="020B0604020202020204" pitchFamily="34" charset="0"/>
                <a:ea typeface="Times New Roman" panose="02020603050405020304" pitchFamily="18" charset="0"/>
              </a:rPr>
              <a:t>u</a:t>
            </a:r>
            <a:r>
              <a:rPr lang="es-CO" sz="1600" dirty="0">
                <a:effectLst/>
                <a:latin typeface="Arial" panose="020B0604020202020204" pitchFamily="34" charset="0"/>
                <a:ea typeface="Times New Roman" panose="02020603050405020304" pitchFamily="18" charset="0"/>
              </a:rPr>
              <a:t>pos</a:t>
            </a:r>
            <a:r>
              <a:rPr lang="es-CO" sz="1600" spc="5" dirty="0">
                <a:effectLst/>
                <a:latin typeface="Arial" panose="020B0604020202020204" pitchFamily="34" charset="0"/>
                <a:ea typeface="Times New Roman" panose="02020603050405020304" pitchFamily="18" charset="0"/>
              </a:rPr>
              <a:t> </a:t>
            </a:r>
            <a:r>
              <a:rPr lang="es-CO" sz="1600" dirty="0">
                <a:effectLst/>
                <a:latin typeface="Arial" panose="020B0604020202020204" pitchFamily="34" charset="0"/>
                <a:ea typeface="Times New Roman" panose="02020603050405020304" pitchFamily="18" charset="0"/>
              </a:rPr>
              <a:t>de</a:t>
            </a:r>
            <a:r>
              <a:rPr lang="es-CO" sz="1600" spc="5" dirty="0">
                <a:effectLst/>
                <a:latin typeface="Arial" panose="020B0604020202020204" pitchFamily="34" charset="0"/>
                <a:ea typeface="Times New Roman" panose="02020603050405020304" pitchFamily="18" charset="0"/>
              </a:rPr>
              <a:t> t</a:t>
            </a:r>
            <a:r>
              <a:rPr lang="es-CO" sz="1600" dirty="0">
                <a:effectLst/>
                <a:latin typeface="Arial" panose="020B0604020202020204" pitchFamily="34" charset="0"/>
                <a:ea typeface="Times New Roman" panose="02020603050405020304" pitchFamily="18" charset="0"/>
              </a:rPr>
              <a:t>r</a:t>
            </a:r>
            <a:r>
              <a:rPr lang="es-CO" sz="1600" spc="-5" dirty="0">
                <a:effectLst/>
                <a:latin typeface="Arial" panose="020B0604020202020204" pitchFamily="34" charset="0"/>
                <a:ea typeface="Times New Roman" panose="02020603050405020304" pitchFamily="18" charset="0"/>
              </a:rPr>
              <a:t>a</a:t>
            </a:r>
            <a:r>
              <a:rPr lang="es-CO" sz="1600" spc="5" dirty="0">
                <a:effectLst/>
                <a:latin typeface="Arial" panose="020B0604020202020204" pitchFamily="34" charset="0"/>
                <a:ea typeface="Times New Roman" panose="02020603050405020304" pitchFamily="18" charset="0"/>
              </a:rPr>
              <a:t>b</a:t>
            </a:r>
            <a:r>
              <a:rPr lang="es-CO" sz="1600" dirty="0">
                <a:effectLst/>
                <a:latin typeface="Arial" panose="020B0604020202020204" pitchFamily="34" charset="0"/>
                <a:ea typeface="Times New Roman" panose="02020603050405020304" pitchFamily="18" charset="0"/>
              </a:rPr>
              <a:t>ajo el </a:t>
            </a:r>
            <a:r>
              <a:rPr lang="es-CO" sz="1600" spc="5" dirty="0">
                <a:effectLst/>
                <a:latin typeface="Arial" panose="020B0604020202020204" pitchFamily="34" charset="0"/>
                <a:ea typeface="Times New Roman" panose="02020603050405020304" pitchFamily="18" charset="0"/>
              </a:rPr>
              <a:t>t</a:t>
            </a:r>
            <a:r>
              <a:rPr lang="es-CO" sz="1600" dirty="0">
                <a:effectLst/>
                <a:latin typeface="Arial" panose="020B0604020202020204" pitchFamily="34" charset="0"/>
                <a:ea typeface="Times New Roman" panose="02020603050405020304" pitchFamily="18" charset="0"/>
              </a:rPr>
              <a:t>iem</a:t>
            </a:r>
            <a:r>
              <a:rPr lang="es-CO" sz="1600" spc="5" dirty="0">
                <a:effectLst/>
                <a:latin typeface="Arial" panose="020B0604020202020204" pitchFamily="34" charset="0"/>
                <a:ea typeface="Times New Roman" panose="02020603050405020304" pitchFamily="18" charset="0"/>
              </a:rPr>
              <a:t>p</a:t>
            </a:r>
            <a:r>
              <a:rPr lang="es-CO" sz="1600" dirty="0">
                <a:effectLst/>
                <a:latin typeface="Arial" panose="020B0604020202020204" pitchFamily="34" charset="0"/>
                <a:ea typeface="Times New Roman" panose="02020603050405020304" pitchFamily="18" charset="0"/>
              </a:rPr>
              <a:t>o </a:t>
            </a:r>
            <a:r>
              <a:rPr lang="es-CO" sz="1600" spc="5" dirty="0">
                <a:effectLst/>
                <a:latin typeface="Arial" panose="020B0604020202020204" pitchFamily="34" charset="0"/>
                <a:ea typeface="Times New Roman" panose="02020603050405020304" pitchFamily="18" charset="0"/>
              </a:rPr>
              <a:t>qu</a:t>
            </a:r>
            <a:r>
              <a:rPr lang="es-CO" sz="1600" dirty="0">
                <a:effectLst/>
                <a:latin typeface="Arial" panose="020B0604020202020204" pitchFamily="34" charset="0"/>
                <a:ea typeface="Times New Roman" panose="02020603050405020304" pitchFamily="18" charset="0"/>
              </a:rPr>
              <a:t>e</a:t>
            </a:r>
            <a:r>
              <a:rPr lang="es-CO" sz="1600" spc="-10" dirty="0">
                <a:effectLst/>
                <a:latin typeface="Arial" panose="020B0604020202020204" pitchFamily="34" charset="0"/>
                <a:ea typeface="Times New Roman" panose="02020603050405020304" pitchFamily="18" charset="0"/>
              </a:rPr>
              <a:t> </a:t>
            </a:r>
            <a:r>
              <a:rPr lang="es-CO" sz="1600" spc="5" dirty="0">
                <a:effectLst/>
                <a:latin typeface="Arial" panose="020B0604020202020204" pitchFamily="34" charset="0"/>
                <a:ea typeface="Times New Roman" panose="02020603050405020304" pitchFamily="18" charset="0"/>
              </a:rPr>
              <a:t>p</a:t>
            </a:r>
            <a:r>
              <a:rPr lang="es-CO" sz="1600" dirty="0">
                <a:effectLst/>
                <a:latin typeface="Arial" panose="020B0604020202020204" pitchFamily="34" charset="0"/>
                <a:ea typeface="Times New Roman" panose="02020603050405020304" pitchFamily="18" charset="0"/>
              </a:rPr>
              <a:t>r</a:t>
            </a:r>
            <a:r>
              <a:rPr lang="es-CO" sz="1600" spc="5" dirty="0">
                <a:effectLst/>
                <a:latin typeface="Arial" panose="020B0604020202020204" pitchFamily="34" charset="0"/>
                <a:ea typeface="Times New Roman" panose="02020603050405020304" pitchFamily="18" charset="0"/>
              </a:rPr>
              <a:t>e</a:t>
            </a:r>
            <a:r>
              <a:rPr lang="es-CO" sz="1600" dirty="0">
                <a:effectLst/>
                <a:latin typeface="Arial" panose="020B0604020202020204" pitchFamily="34" charset="0"/>
                <a:ea typeface="Times New Roman" panose="02020603050405020304" pitchFamily="18" charset="0"/>
              </a:rPr>
              <a:t>cisen </a:t>
            </a:r>
            <a:r>
              <a:rPr lang="es-CO" sz="1600" spc="5" dirty="0">
                <a:effectLst/>
                <a:latin typeface="Arial" panose="020B0604020202020204" pitchFamily="34" charset="0"/>
                <a:ea typeface="Times New Roman" panose="02020603050405020304" pitchFamily="18" charset="0"/>
              </a:rPr>
              <a:t>p</a:t>
            </a:r>
            <a:r>
              <a:rPr lang="es-CO" sz="1600" dirty="0">
                <a:effectLst/>
                <a:latin typeface="Arial" panose="020B0604020202020204" pitchFamily="34" charset="0"/>
                <a:ea typeface="Times New Roman" panose="02020603050405020304" pitchFamily="18" charset="0"/>
              </a:rPr>
              <a:t>ara las</a:t>
            </a:r>
            <a:r>
              <a:rPr lang="es-CO" sz="1600" spc="5" dirty="0">
                <a:effectLst/>
                <a:latin typeface="Arial" panose="020B0604020202020204" pitchFamily="34" charset="0"/>
                <a:ea typeface="Times New Roman" panose="02020603050405020304" pitchFamily="18" charset="0"/>
              </a:rPr>
              <a:t> </a:t>
            </a:r>
            <a:r>
              <a:rPr lang="es-CO" sz="1600" spc="-5" dirty="0">
                <a:effectLst/>
                <a:latin typeface="Arial" panose="020B0604020202020204" pitchFamily="34" charset="0"/>
                <a:ea typeface="Times New Roman" panose="02020603050405020304" pitchFamily="18" charset="0"/>
              </a:rPr>
              <a:t>r</a:t>
            </a:r>
            <a:r>
              <a:rPr lang="es-CO" sz="1600" dirty="0">
                <a:effectLst/>
                <a:latin typeface="Arial" panose="020B0604020202020204" pitchFamily="34" charset="0"/>
                <a:ea typeface="Times New Roman" panose="02020603050405020304" pitchFamily="18" charset="0"/>
              </a:rPr>
              <a:t>e</a:t>
            </a:r>
            <a:r>
              <a:rPr lang="es-CO" sz="1600" spc="5" dirty="0">
                <a:effectLst/>
                <a:latin typeface="Arial" panose="020B0604020202020204" pitchFamily="34" charset="0"/>
                <a:ea typeface="Times New Roman" panose="02020603050405020304" pitchFamily="18" charset="0"/>
              </a:rPr>
              <a:t>un</a:t>
            </a:r>
            <a:r>
              <a:rPr lang="es-CO" sz="1600" spc="-5" dirty="0">
                <a:effectLst/>
                <a:latin typeface="Arial" panose="020B0604020202020204" pitchFamily="34" charset="0"/>
                <a:ea typeface="Times New Roman" panose="02020603050405020304" pitchFamily="18" charset="0"/>
              </a:rPr>
              <a:t>i</a:t>
            </a:r>
            <a:r>
              <a:rPr lang="es-CO" sz="1600" dirty="0">
                <a:effectLst/>
                <a:latin typeface="Arial" panose="020B0604020202020204" pitchFamily="34" charset="0"/>
                <a:ea typeface="Times New Roman" panose="02020603050405020304" pitchFamily="18" charset="0"/>
              </a:rPr>
              <a:t>ones</a:t>
            </a:r>
            <a:endParaRPr lang="es-CO" sz="1600" dirty="0">
              <a:latin typeface="Arial" panose="020B0604020202020204" pitchFamily="34" charset="0"/>
              <a:cs typeface="Arial" panose="020B0604020202020204" pitchFamily="34" charset="0"/>
            </a:endParaRPr>
          </a:p>
        </p:txBody>
      </p:sp>
      <p:sp>
        <p:nvSpPr>
          <p:cNvPr id="26" name="CuadroTexto 25">
            <a:extLst>
              <a:ext uri="{FF2B5EF4-FFF2-40B4-BE49-F238E27FC236}">
                <a16:creationId xmlns:a16="http://schemas.microsoft.com/office/drawing/2014/main" id="{40A6FA35-ADA9-497F-99FF-22D541249AFB}"/>
              </a:ext>
            </a:extLst>
          </p:cNvPr>
          <p:cNvSpPr txBox="1"/>
          <p:nvPr/>
        </p:nvSpPr>
        <p:spPr>
          <a:xfrm>
            <a:off x="7318020" y="3215166"/>
            <a:ext cx="4263447" cy="954107"/>
          </a:xfrm>
          <a:prstGeom prst="rect">
            <a:avLst/>
          </a:prstGeom>
          <a:noFill/>
        </p:spPr>
        <p:txBody>
          <a:bodyPr wrap="square" rtlCol="0">
            <a:spAutoFit/>
          </a:bodyPr>
          <a:lstStyle/>
          <a:p>
            <a:pPr algn="just"/>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e</a:t>
            </a:r>
            <a:r>
              <a:rPr lang="es-CO" sz="1400" spc="10" dirty="0">
                <a:effectLst/>
                <a:latin typeface="Arial" panose="020B0604020202020204" pitchFamily="34" charset="0"/>
                <a:ea typeface="Times New Roman" panose="02020603050405020304" pitchFamily="18" charset="0"/>
              </a:rPr>
              <a:t>f</a:t>
            </a:r>
            <a:r>
              <a:rPr lang="es-CO" sz="1400" spc="-5" dirty="0">
                <a:effectLst/>
                <a:latin typeface="Arial" panose="020B0604020202020204" pitchFamily="34" charset="0"/>
                <a:ea typeface="Times New Roman" panose="02020603050405020304" pitchFamily="18" charset="0"/>
              </a:rPr>
              <a:t>i</a:t>
            </a:r>
            <a:r>
              <a:rPr lang="es-CO" sz="1400" spc="5" dirty="0">
                <a:effectLst/>
                <a:latin typeface="Arial" panose="020B0604020202020204" pitchFamily="34" charset="0"/>
                <a:ea typeface="Times New Roman" panose="02020603050405020304" pitchFamily="18" charset="0"/>
              </a:rPr>
              <a:t>n</a:t>
            </a:r>
            <a:r>
              <a:rPr lang="es-CO" sz="1400" dirty="0">
                <a:effectLst/>
                <a:latin typeface="Arial" panose="020B0604020202020204" pitchFamily="34" charset="0"/>
                <a:ea typeface="Times New Roman" panose="02020603050405020304" pitchFamily="18" charset="0"/>
              </a:rPr>
              <a:t>ir</a:t>
            </a:r>
            <a:r>
              <a:rPr lang="es-CO" sz="1400" spc="175"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l</a:t>
            </a:r>
            <a:r>
              <a:rPr lang="es-CO" sz="1400" dirty="0">
                <a:effectLst/>
                <a:latin typeface="Arial" panose="020B0604020202020204" pitchFamily="34" charset="0"/>
                <a:ea typeface="Times New Roman" panose="02020603050405020304" pitchFamily="18" charset="0"/>
              </a:rPr>
              <a:t>os</a:t>
            </a:r>
            <a:r>
              <a:rPr lang="es-CO" sz="1400" spc="170"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r</a:t>
            </a:r>
            <a:r>
              <a:rPr lang="es-CO" sz="1400" dirty="0">
                <a:effectLst/>
                <a:latin typeface="Arial" panose="020B0604020202020204" pitchFamily="34" charset="0"/>
                <a:ea typeface="Times New Roman" panose="02020603050405020304" pitchFamily="18" charset="0"/>
              </a:rPr>
              <a:t>ol</a:t>
            </a:r>
            <a:r>
              <a:rPr lang="es-CO" sz="1400" spc="5" dirty="0">
                <a:effectLst/>
                <a:latin typeface="Arial" panose="020B0604020202020204" pitchFamily="34" charset="0"/>
                <a:ea typeface="Times New Roman" panose="02020603050405020304" pitchFamily="18" charset="0"/>
              </a:rPr>
              <a:t>e</a:t>
            </a:r>
            <a:r>
              <a:rPr lang="es-CO" sz="1400" dirty="0">
                <a:effectLst/>
                <a:latin typeface="Arial" panose="020B0604020202020204" pitchFamily="34" charset="0"/>
                <a:ea typeface="Times New Roman" panose="02020603050405020304" pitchFamily="18" charset="0"/>
              </a:rPr>
              <a:t>s</a:t>
            </a:r>
            <a:r>
              <a:rPr lang="es-CO" sz="1400" spc="17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y</a:t>
            </a:r>
            <a:r>
              <a:rPr lang="es-CO" sz="1400" spc="155"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f</a:t>
            </a:r>
            <a:r>
              <a:rPr lang="es-CO" sz="1400" spc="5" dirty="0">
                <a:effectLst/>
                <a:latin typeface="Arial" panose="020B0604020202020204" pitchFamily="34" charset="0"/>
                <a:ea typeface="Times New Roman" panose="02020603050405020304" pitchFamily="18" charset="0"/>
              </a:rPr>
              <a:t>un</a:t>
            </a:r>
            <a:r>
              <a:rPr lang="es-CO" sz="1400" dirty="0">
                <a:effectLst/>
                <a:latin typeface="Arial" panose="020B0604020202020204" pitchFamily="34" charset="0"/>
                <a:ea typeface="Times New Roman" panose="02020603050405020304" pitchFamily="18" charset="0"/>
              </a:rPr>
              <a:t>c</a:t>
            </a:r>
            <a:r>
              <a:rPr lang="es-CO" sz="1400" spc="-5" dirty="0">
                <a:effectLst/>
                <a:latin typeface="Arial" panose="020B0604020202020204" pitchFamily="34" charset="0"/>
                <a:ea typeface="Times New Roman" panose="02020603050405020304" pitchFamily="18" charset="0"/>
              </a:rPr>
              <a:t>i</a:t>
            </a:r>
            <a:r>
              <a:rPr lang="es-CO" sz="1400" dirty="0">
                <a:effectLst/>
                <a:latin typeface="Arial" panose="020B0604020202020204" pitchFamily="34" charset="0"/>
                <a:ea typeface="Times New Roman" panose="02020603050405020304" pitchFamily="18" charset="0"/>
              </a:rPr>
              <a:t>o</a:t>
            </a:r>
            <a:r>
              <a:rPr lang="es-CO" sz="1400" spc="10" dirty="0">
                <a:effectLst/>
                <a:latin typeface="Arial" panose="020B0604020202020204" pitchFamily="34" charset="0"/>
                <a:ea typeface="Times New Roman" panose="02020603050405020304" pitchFamily="18" charset="0"/>
              </a:rPr>
              <a:t>n</a:t>
            </a:r>
            <a:r>
              <a:rPr lang="es-CO" sz="1400" dirty="0">
                <a:effectLst/>
                <a:latin typeface="Arial" panose="020B0604020202020204" pitchFamily="34" charset="0"/>
                <a:ea typeface="Times New Roman" panose="02020603050405020304" pitchFamily="18" charset="0"/>
              </a:rPr>
              <a:t>es</a:t>
            </a:r>
            <a:r>
              <a:rPr lang="es-CO" sz="1400" spc="160"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e</a:t>
            </a:r>
            <a:r>
              <a:rPr lang="es-CO" sz="1400" spc="16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ca</a:t>
            </a:r>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a</a:t>
            </a:r>
            <a:r>
              <a:rPr lang="es-CO" sz="1400" spc="16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in</a:t>
            </a:r>
            <a:r>
              <a:rPr lang="es-CO" sz="1400" spc="5" dirty="0">
                <a:effectLst/>
                <a:latin typeface="Arial" panose="020B0604020202020204" pitchFamily="34" charset="0"/>
                <a:ea typeface="Times New Roman" panose="02020603050405020304" pitchFamily="18" charset="0"/>
              </a:rPr>
              <a:t>t</a:t>
            </a:r>
            <a:r>
              <a:rPr lang="es-CO" sz="1400" dirty="0">
                <a:effectLst/>
                <a:latin typeface="Arial" panose="020B0604020202020204" pitchFamily="34" charset="0"/>
                <a:ea typeface="Times New Roman" panose="02020603050405020304" pitchFamily="18" charset="0"/>
              </a:rPr>
              <a:t>egr</a:t>
            </a:r>
            <a:r>
              <a:rPr lang="es-CO" sz="1400" spc="5" dirty="0">
                <a:effectLst/>
                <a:latin typeface="Arial" panose="020B0604020202020204" pitchFamily="34" charset="0"/>
                <a:ea typeface="Times New Roman" panose="02020603050405020304" pitchFamily="18" charset="0"/>
              </a:rPr>
              <a:t>a</a:t>
            </a:r>
            <a:r>
              <a:rPr lang="es-CO" sz="1400" dirty="0">
                <a:effectLst/>
                <a:latin typeface="Arial" panose="020B0604020202020204" pitchFamily="34" charset="0"/>
                <a:ea typeface="Times New Roman" panose="02020603050405020304" pitchFamily="18" charset="0"/>
              </a:rPr>
              <a:t>n</a:t>
            </a:r>
            <a:r>
              <a:rPr lang="es-CO" sz="1400" spc="5" dirty="0">
                <a:effectLst/>
                <a:latin typeface="Arial" panose="020B0604020202020204" pitchFamily="34" charset="0"/>
                <a:ea typeface="Times New Roman" panose="02020603050405020304" pitchFamily="18" charset="0"/>
              </a:rPr>
              <a:t>t</a:t>
            </a:r>
            <a:r>
              <a:rPr lang="es-CO" sz="1400" dirty="0">
                <a:effectLst/>
                <a:latin typeface="Arial" panose="020B0604020202020204" pitchFamily="34" charset="0"/>
                <a:ea typeface="Times New Roman" panose="02020603050405020304" pitchFamily="18" charset="0"/>
              </a:rPr>
              <a:t>e</a:t>
            </a:r>
            <a:r>
              <a:rPr lang="es-CO" sz="1400" spc="160"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e</a:t>
            </a:r>
            <a:r>
              <a:rPr lang="es-CO" sz="1400" spc="160" dirty="0">
                <a:effectLst/>
                <a:latin typeface="Arial" panose="020B0604020202020204" pitchFamily="34" charset="0"/>
                <a:ea typeface="Times New Roman" panose="02020603050405020304" pitchFamily="18" charset="0"/>
              </a:rPr>
              <a:t> </a:t>
            </a:r>
            <a:r>
              <a:rPr lang="es-CO" sz="1400" spc="30" dirty="0">
                <a:effectLst/>
                <a:latin typeface="Arial" panose="020B0604020202020204" pitchFamily="34" charset="0"/>
                <a:ea typeface="Times New Roman" panose="02020603050405020304" pitchFamily="18" charset="0"/>
              </a:rPr>
              <a:t>l</a:t>
            </a:r>
            <a:r>
              <a:rPr lang="es-CO" sz="1400" dirty="0">
                <a:effectLst/>
                <a:latin typeface="Arial" panose="020B0604020202020204" pitchFamily="34" charset="0"/>
                <a:ea typeface="Times New Roman" panose="02020603050405020304" pitchFamily="18" charset="0"/>
              </a:rPr>
              <a:t>a</a:t>
            </a:r>
            <a:r>
              <a:rPr lang="es-CO" sz="1400" spc="16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o</a:t>
            </a:r>
            <a:r>
              <a:rPr lang="es-CO" sz="1400" spc="5" dirty="0">
                <a:effectLst/>
                <a:latin typeface="Arial" panose="020B0604020202020204" pitchFamily="34" charset="0"/>
                <a:ea typeface="Times New Roman" panose="02020603050405020304" pitchFamily="18" charset="0"/>
              </a:rPr>
              <a:t>r</a:t>
            </a:r>
            <a:r>
              <a:rPr lang="es-CO" sz="1400" dirty="0">
                <a:effectLst/>
                <a:latin typeface="Arial" panose="020B0604020202020204" pitchFamily="34" charset="0"/>
                <a:ea typeface="Times New Roman" panose="02020603050405020304" pitchFamily="18" charset="0"/>
              </a:rPr>
              <a:t>ga</a:t>
            </a:r>
            <a:r>
              <a:rPr lang="es-CO" sz="1400" spc="5" dirty="0">
                <a:effectLst/>
                <a:latin typeface="Arial" panose="020B0604020202020204" pitchFamily="34" charset="0"/>
                <a:ea typeface="Times New Roman" panose="02020603050405020304" pitchFamily="18" charset="0"/>
              </a:rPr>
              <a:t>n</a:t>
            </a:r>
            <a:r>
              <a:rPr lang="es-CO" sz="1400" spc="-5" dirty="0">
                <a:effectLst/>
                <a:latin typeface="Arial" panose="020B0604020202020204" pitchFamily="34" charset="0"/>
                <a:ea typeface="Times New Roman" panose="02020603050405020304" pitchFamily="18" charset="0"/>
              </a:rPr>
              <a:t>i</a:t>
            </a:r>
            <a:r>
              <a:rPr lang="es-CO" sz="1400" spc="5" dirty="0">
                <a:effectLst/>
                <a:latin typeface="Arial" panose="020B0604020202020204" pitchFamily="34" charset="0"/>
                <a:ea typeface="Times New Roman" panose="02020603050405020304" pitchFamily="18" charset="0"/>
              </a:rPr>
              <a:t>z</a:t>
            </a:r>
            <a:r>
              <a:rPr lang="es-CO" sz="1400" dirty="0">
                <a:effectLst/>
                <a:latin typeface="Arial" panose="020B0604020202020204" pitchFamily="34" charset="0"/>
                <a:ea typeface="Times New Roman" panose="02020603050405020304" pitchFamily="18" charset="0"/>
              </a:rPr>
              <a:t>ación,</a:t>
            </a:r>
            <a:r>
              <a:rPr lang="es-CO" sz="1400" spc="17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a</a:t>
            </a:r>
            <a:r>
              <a:rPr lang="es-CO" sz="1400" spc="160"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e</a:t>
            </a:r>
            <a:r>
              <a:rPr lang="es-CO" sz="1400" spc="5" dirty="0">
                <a:effectLst/>
                <a:latin typeface="Arial" panose="020B0604020202020204" pitchFamily="34" charset="0"/>
                <a:ea typeface="Times New Roman" panose="02020603050405020304" pitchFamily="18" charset="0"/>
              </a:rPr>
              <a:t>f</a:t>
            </a:r>
            <a:r>
              <a:rPr lang="es-CO" sz="1400" dirty="0">
                <a:effectLst/>
                <a:latin typeface="Arial" panose="020B0604020202020204" pitchFamily="34" charset="0"/>
                <a:ea typeface="Times New Roman" panose="02020603050405020304" pitchFamily="18" charset="0"/>
              </a:rPr>
              <a:t>ec</a:t>
            </a:r>
            <a:r>
              <a:rPr lang="es-CO" sz="1400" spc="5" dirty="0">
                <a:effectLst/>
                <a:latin typeface="Arial" panose="020B0604020202020204" pitchFamily="34" charset="0"/>
                <a:ea typeface="Times New Roman" panose="02020603050405020304" pitchFamily="18" charset="0"/>
              </a:rPr>
              <a:t>t</a:t>
            </a:r>
            <a:r>
              <a:rPr lang="es-CO" sz="1400" dirty="0">
                <a:effectLst/>
                <a:latin typeface="Arial" panose="020B0604020202020204" pitchFamily="34" charset="0"/>
                <a:ea typeface="Times New Roman" panose="02020603050405020304" pitchFamily="18" charset="0"/>
              </a:rPr>
              <a:t>os</a:t>
            </a:r>
            <a:r>
              <a:rPr lang="es-CO" sz="1400" spc="16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de cumplir</a:t>
            </a:r>
            <a:r>
              <a:rPr lang="es-CO" sz="1400" spc="5"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l</a:t>
            </a:r>
            <a:r>
              <a:rPr lang="es-CO" sz="1400" dirty="0">
                <a:effectLst/>
                <a:latin typeface="Arial" panose="020B0604020202020204" pitchFamily="34" charset="0"/>
                <a:ea typeface="Times New Roman" panose="02020603050405020304" pitchFamily="18" charset="0"/>
              </a:rPr>
              <a:t>os</a:t>
            </a:r>
            <a:r>
              <a:rPr lang="es-CO" sz="1400" spc="5"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o</a:t>
            </a:r>
            <a:r>
              <a:rPr lang="es-CO" sz="1400" spc="5" dirty="0">
                <a:effectLst/>
                <a:latin typeface="Arial" panose="020B0604020202020204" pitchFamily="34" charset="0"/>
                <a:ea typeface="Times New Roman" panose="02020603050405020304" pitchFamily="18" charset="0"/>
              </a:rPr>
              <a:t>b</a:t>
            </a:r>
            <a:r>
              <a:rPr lang="es-CO" sz="1400" dirty="0">
                <a:effectLst/>
                <a:latin typeface="Arial" panose="020B0604020202020204" pitchFamily="34" charset="0"/>
                <a:ea typeface="Times New Roman" panose="02020603050405020304" pitchFamily="18" charset="0"/>
              </a:rPr>
              <a:t>j</a:t>
            </a:r>
            <a:r>
              <a:rPr lang="es-CO" sz="1400" spc="5" dirty="0">
                <a:effectLst/>
                <a:latin typeface="Arial" panose="020B0604020202020204" pitchFamily="34" charset="0"/>
                <a:ea typeface="Times New Roman" panose="02020603050405020304" pitchFamily="18" charset="0"/>
              </a:rPr>
              <a:t>e</a:t>
            </a:r>
            <a:r>
              <a:rPr lang="es-CO" sz="1400" dirty="0">
                <a:effectLst/>
                <a:latin typeface="Arial" panose="020B0604020202020204" pitchFamily="34" charset="0"/>
                <a:ea typeface="Times New Roman" panose="02020603050405020304" pitchFamily="18" charset="0"/>
              </a:rPr>
              <a:t>tivos</a:t>
            </a:r>
            <a:r>
              <a:rPr lang="es-CO" sz="1400" spc="5"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traza</a:t>
            </a:r>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os</a:t>
            </a:r>
            <a:r>
              <a:rPr lang="es-CO" sz="1400" spc="5" dirty="0">
                <a:effectLst/>
                <a:latin typeface="Arial" panose="020B0604020202020204" pitchFamily="34" charset="0"/>
                <a:ea typeface="Times New Roman" panose="02020603050405020304" pitchFamily="18" charset="0"/>
              </a:rPr>
              <a:t> </a:t>
            </a:r>
            <a:r>
              <a:rPr lang="es-CO" sz="1400" spc="-5" dirty="0">
                <a:effectLst/>
                <a:latin typeface="Arial" panose="020B0604020202020204" pitchFamily="34" charset="0"/>
                <a:ea typeface="Times New Roman" panose="02020603050405020304" pitchFamily="18" charset="0"/>
              </a:rPr>
              <a:t>e</a:t>
            </a:r>
            <a:r>
              <a:rPr lang="es-CO" sz="1400" dirty="0">
                <a:effectLst/>
                <a:latin typeface="Arial" panose="020B0604020202020204" pitchFamily="34" charset="0"/>
                <a:ea typeface="Times New Roman" panose="02020603050405020304" pitchFamily="18" charset="0"/>
              </a:rPr>
              <a:t>n</a:t>
            </a:r>
            <a:r>
              <a:rPr lang="es-CO" sz="1400" spc="1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el Plan</a:t>
            </a:r>
            <a:r>
              <a:rPr lang="es-CO" sz="1400" spc="10" dirty="0">
                <a:effectLst/>
                <a:latin typeface="Arial" panose="020B0604020202020204" pitchFamily="34" charset="0"/>
                <a:ea typeface="Times New Roman" panose="02020603050405020304" pitchFamily="18" charset="0"/>
              </a:rPr>
              <a:t> </a:t>
            </a:r>
            <a:r>
              <a:rPr lang="es-CO" sz="1400" dirty="0">
                <a:effectLst/>
                <a:latin typeface="Arial" panose="020B0604020202020204" pitchFamily="34" charset="0"/>
                <a:ea typeface="Times New Roman" panose="02020603050405020304" pitchFamily="18" charset="0"/>
              </a:rPr>
              <a:t>E</a:t>
            </a:r>
            <a:r>
              <a:rPr lang="es-CO" sz="1400" spc="-5" dirty="0">
                <a:effectLst/>
                <a:latin typeface="Arial" panose="020B0604020202020204" pitchFamily="34" charset="0"/>
                <a:ea typeface="Times New Roman" panose="02020603050405020304" pitchFamily="18" charset="0"/>
              </a:rPr>
              <a:t>s</a:t>
            </a:r>
            <a:r>
              <a:rPr lang="es-CO" sz="1400" spc="5" dirty="0">
                <a:effectLst/>
                <a:latin typeface="Arial" panose="020B0604020202020204" pitchFamily="34" charset="0"/>
                <a:ea typeface="Times New Roman" panose="02020603050405020304" pitchFamily="18" charset="0"/>
              </a:rPr>
              <a:t>t</a:t>
            </a:r>
            <a:r>
              <a:rPr lang="es-CO" sz="1400" dirty="0">
                <a:effectLst/>
                <a:latin typeface="Arial" panose="020B0604020202020204" pitchFamily="34" charset="0"/>
                <a:ea typeface="Times New Roman" panose="02020603050405020304" pitchFamily="18" charset="0"/>
              </a:rPr>
              <a:t>ratég</a:t>
            </a:r>
            <a:r>
              <a:rPr lang="es-CO" sz="1400" spc="-5" dirty="0">
                <a:effectLst/>
                <a:latin typeface="Arial" panose="020B0604020202020204" pitchFamily="34" charset="0"/>
                <a:ea typeface="Times New Roman" panose="02020603050405020304" pitchFamily="18" charset="0"/>
              </a:rPr>
              <a:t>i</a:t>
            </a:r>
            <a:r>
              <a:rPr lang="es-CO" sz="1400" dirty="0">
                <a:effectLst/>
                <a:latin typeface="Arial" panose="020B0604020202020204" pitchFamily="34" charset="0"/>
                <a:ea typeface="Times New Roman" panose="02020603050405020304" pitchFamily="18" charset="0"/>
              </a:rPr>
              <a:t>co</a:t>
            </a:r>
            <a:r>
              <a:rPr lang="es-CO" sz="1400" spc="5" dirty="0">
                <a:effectLst/>
                <a:latin typeface="Arial" panose="020B0604020202020204" pitchFamily="34" charset="0"/>
                <a:ea typeface="Times New Roman" panose="02020603050405020304" pitchFamily="18" charset="0"/>
              </a:rPr>
              <a:t> d</a:t>
            </a:r>
            <a:r>
              <a:rPr lang="es-CO" sz="1400" dirty="0">
                <a:effectLst/>
                <a:latin typeface="Arial" panose="020B0604020202020204" pitchFamily="34" charset="0"/>
                <a:ea typeface="Times New Roman" panose="02020603050405020304" pitchFamily="18" charset="0"/>
              </a:rPr>
              <a:t>e Seg</a:t>
            </a:r>
            <a:r>
              <a:rPr lang="es-CO" sz="1400" spc="5" dirty="0">
                <a:effectLst/>
                <a:latin typeface="Arial" panose="020B0604020202020204" pitchFamily="34" charset="0"/>
                <a:ea typeface="Times New Roman" panose="02020603050405020304" pitchFamily="18" charset="0"/>
              </a:rPr>
              <a:t>u</a:t>
            </a:r>
            <a:r>
              <a:rPr lang="es-CO" sz="1400" dirty="0">
                <a:effectLst/>
                <a:latin typeface="Arial" panose="020B0604020202020204" pitchFamily="34" charset="0"/>
                <a:ea typeface="Times New Roman" panose="02020603050405020304" pitchFamily="18" charset="0"/>
              </a:rPr>
              <a:t>r</a:t>
            </a:r>
            <a:r>
              <a:rPr lang="es-CO" sz="1400" spc="-5" dirty="0">
                <a:effectLst/>
                <a:latin typeface="Arial" panose="020B0604020202020204" pitchFamily="34" charset="0"/>
                <a:ea typeface="Times New Roman" panose="02020603050405020304" pitchFamily="18" charset="0"/>
              </a:rPr>
              <a:t>i</a:t>
            </a:r>
            <a:r>
              <a:rPr lang="es-CO" sz="1400" spc="5" dirty="0">
                <a:effectLst/>
                <a:latin typeface="Arial" panose="020B0604020202020204" pitchFamily="34" charset="0"/>
                <a:ea typeface="Times New Roman" panose="02020603050405020304" pitchFamily="18" charset="0"/>
              </a:rPr>
              <a:t>d</a:t>
            </a:r>
            <a:r>
              <a:rPr lang="es-CO" sz="1400" dirty="0">
                <a:effectLst/>
                <a:latin typeface="Arial" panose="020B0604020202020204" pitchFamily="34" charset="0"/>
                <a:ea typeface="Times New Roman" panose="02020603050405020304" pitchFamily="18" charset="0"/>
              </a:rPr>
              <a:t>ad Vial</a:t>
            </a:r>
            <a:endParaRPr lang="es-CO" sz="1400" dirty="0">
              <a:latin typeface="Arial" panose="020B0604020202020204" pitchFamily="34" charset="0"/>
              <a:cs typeface="Arial" panose="020B0604020202020204" pitchFamily="34" charset="0"/>
            </a:endParaRPr>
          </a:p>
        </p:txBody>
      </p:sp>
      <p:sp>
        <p:nvSpPr>
          <p:cNvPr id="36" name="Flecha: curvada hacia la derecha 35">
            <a:extLst>
              <a:ext uri="{FF2B5EF4-FFF2-40B4-BE49-F238E27FC236}">
                <a16:creationId xmlns:a16="http://schemas.microsoft.com/office/drawing/2014/main" id="{39482086-9A5D-4F4F-BBB7-0577C3333ABE}"/>
              </a:ext>
            </a:extLst>
          </p:cNvPr>
          <p:cNvSpPr/>
          <p:nvPr/>
        </p:nvSpPr>
        <p:spPr>
          <a:xfrm rot="21005094">
            <a:off x="131349" y="2298314"/>
            <a:ext cx="514345" cy="11320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37" name="Flecha: curvada hacia la derecha 36">
            <a:extLst>
              <a:ext uri="{FF2B5EF4-FFF2-40B4-BE49-F238E27FC236}">
                <a16:creationId xmlns:a16="http://schemas.microsoft.com/office/drawing/2014/main" id="{7103DFDD-C8C8-42F6-B57D-014AD5AA877E}"/>
              </a:ext>
            </a:extLst>
          </p:cNvPr>
          <p:cNvSpPr/>
          <p:nvPr/>
        </p:nvSpPr>
        <p:spPr>
          <a:xfrm rot="8295946">
            <a:off x="5927152" y="1951518"/>
            <a:ext cx="514345" cy="11320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39" name="Flecha: curvada hacia la derecha 38">
            <a:extLst>
              <a:ext uri="{FF2B5EF4-FFF2-40B4-BE49-F238E27FC236}">
                <a16:creationId xmlns:a16="http://schemas.microsoft.com/office/drawing/2014/main" id="{7001EC76-9EBD-4704-AEFD-924A1DA06053}"/>
              </a:ext>
            </a:extLst>
          </p:cNvPr>
          <p:cNvSpPr/>
          <p:nvPr/>
        </p:nvSpPr>
        <p:spPr>
          <a:xfrm rot="21370183">
            <a:off x="40128" y="4163951"/>
            <a:ext cx="514345" cy="147070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1" name="Flecha: curvada hacia la derecha 40">
            <a:extLst>
              <a:ext uri="{FF2B5EF4-FFF2-40B4-BE49-F238E27FC236}">
                <a16:creationId xmlns:a16="http://schemas.microsoft.com/office/drawing/2014/main" id="{0401566A-64A3-4B75-A2D0-41688905CDAB}"/>
              </a:ext>
            </a:extLst>
          </p:cNvPr>
          <p:cNvSpPr/>
          <p:nvPr/>
        </p:nvSpPr>
        <p:spPr>
          <a:xfrm rot="10599897">
            <a:off x="11623810" y="3955853"/>
            <a:ext cx="514345" cy="147070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3" name="Flecha: curvada hacia la derecha 42">
            <a:extLst>
              <a:ext uri="{FF2B5EF4-FFF2-40B4-BE49-F238E27FC236}">
                <a16:creationId xmlns:a16="http://schemas.microsoft.com/office/drawing/2014/main" id="{80E2B2B2-8430-4AC1-92D4-B94868ACCE33}"/>
              </a:ext>
            </a:extLst>
          </p:cNvPr>
          <p:cNvSpPr/>
          <p:nvPr/>
        </p:nvSpPr>
        <p:spPr>
          <a:xfrm rot="15678986">
            <a:off x="5930747" y="5441566"/>
            <a:ext cx="514345" cy="196539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7" name="Flecha: curvada hacia la derecha 46">
            <a:extLst>
              <a:ext uri="{FF2B5EF4-FFF2-40B4-BE49-F238E27FC236}">
                <a16:creationId xmlns:a16="http://schemas.microsoft.com/office/drawing/2014/main" id="{EF18347C-0259-4F8F-A7C4-1D60EB68FE49}"/>
              </a:ext>
            </a:extLst>
          </p:cNvPr>
          <p:cNvSpPr/>
          <p:nvPr/>
        </p:nvSpPr>
        <p:spPr>
          <a:xfrm rot="10599897">
            <a:off x="11661819" y="2076697"/>
            <a:ext cx="514345" cy="147070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9" name="Flecha: hacia abajo 48">
            <a:extLst>
              <a:ext uri="{FF2B5EF4-FFF2-40B4-BE49-F238E27FC236}">
                <a16:creationId xmlns:a16="http://schemas.microsoft.com/office/drawing/2014/main" id="{67098EF0-5289-488C-9284-7A84B10828C3}"/>
              </a:ext>
            </a:extLst>
          </p:cNvPr>
          <p:cNvSpPr/>
          <p:nvPr/>
        </p:nvSpPr>
        <p:spPr>
          <a:xfrm rot="772866">
            <a:off x="6718865" y="2179754"/>
            <a:ext cx="185621" cy="139696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216801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492E3-C6CC-460B-AD67-2287527DE115}"/>
              </a:ext>
            </a:extLst>
          </p:cNvPr>
          <p:cNvSpPr>
            <a:spLocks noGrp="1"/>
          </p:cNvSpPr>
          <p:nvPr>
            <p:ph type="title"/>
          </p:nvPr>
        </p:nvSpPr>
        <p:spPr/>
        <p:txBody>
          <a:bodyPr>
            <a:normAutofit/>
          </a:bodyPr>
          <a:lstStyle/>
          <a:p>
            <a:pPr algn="ctr"/>
            <a:r>
              <a:rPr lang="es-CO" sz="4000" dirty="0">
                <a:solidFill>
                  <a:srgbClr val="00B0F0"/>
                </a:solidFill>
                <a:latin typeface="Arial" panose="020B0604020202020204" pitchFamily="34" charset="0"/>
                <a:cs typeface="Arial" panose="020B0604020202020204" pitchFamily="34" charset="0"/>
              </a:rPr>
              <a:t>PILAR COMPORTAMIENTO </a:t>
            </a:r>
          </a:p>
        </p:txBody>
      </p:sp>
      <p:sp>
        <p:nvSpPr>
          <p:cNvPr id="3" name="Marcador de contenido 2">
            <a:extLst>
              <a:ext uri="{FF2B5EF4-FFF2-40B4-BE49-F238E27FC236}">
                <a16:creationId xmlns:a16="http://schemas.microsoft.com/office/drawing/2014/main" id="{8AF8DDBB-CD46-4101-91AA-56D047105E1C}"/>
              </a:ext>
            </a:extLst>
          </p:cNvPr>
          <p:cNvSpPr>
            <a:spLocks noGrp="1"/>
          </p:cNvSpPr>
          <p:nvPr>
            <p:ph idx="1"/>
          </p:nvPr>
        </p:nvSpPr>
        <p:spPr/>
        <p:txBody>
          <a:bodyPr/>
          <a:lstStyle/>
          <a:p>
            <a:pPr algn="just"/>
            <a:r>
              <a:rPr lang="es-CO" dirty="0">
                <a:latin typeface="Arial" panose="020B0604020202020204" pitchFamily="34" charset="0"/>
                <a:cs typeface="Arial" panose="020B0604020202020204" pitchFamily="34" charset="0"/>
              </a:rPr>
              <a:t>RESPONSABILIDAD: sin dudas,  se trata de tomar decisiones acertadas frente alas cifras de accidentes de transito y contravenciones de transito y transporte dentro de la compañía.</a:t>
            </a:r>
          </a:p>
          <a:p>
            <a:pPr algn="just"/>
            <a:r>
              <a:rPr lang="es-CO" dirty="0">
                <a:latin typeface="Arial" panose="020B0604020202020204" pitchFamily="34" charset="0"/>
                <a:cs typeface="Arial" panose="020B0604020202020204" pitchFamily="34" charset="0"/>
              </a:rPr>
              <a:t>COMPETENCIA:  Conjunto de habilidades cognitivas, emocionales y comunicativas que articulados entre si hacen que el ciudadano actúe de manera contractiva en seguridad vial. </a:t>
            </a:r>
          </a:p>
          <a:p>
            <a:pPr algn="just"/>
            <a:r>
              <a:rPr lang="es-CO" dirty="0">
                <a:latin typeface="Arial" panose="020B0604020202020204" pitchFamily="34" charset="0"/>
                <a:cs typeface="Arial" panose="020B0604020202020204" pitchFamily="34" charset="0"/>
              </a:rPr>
              <a:t>COMPORTAMIENTO: Establece las conductos y anclaje de los sistemas tanto humanos como de los objetos utilizados parala seguridad vial </a:t>
            </a:r>
          </a:p>
        </p:txBody>
      </p:sp>
    </p:spTree>
    <p:extLst>
      <p:ext uri="{BB962C8B-B14F-4D97-AF65-F5344CB8AC3E}">
        <p14:creationId xmlns:p14="http://schemas.microsoft.com/office/powerpoint/2010/main" val="350878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128655-C900-4C00-AD3F-9570D595F06B}"/>
              </a:ext>
            </a:extLst>
          </p:cNvPr>
          <p:cNvSpPr>
            <a:spLocks noGrp="1"/>
          </p:cNvSpPr>
          <p:nvPr>
            <p:ph type="title"/>
          </p:nvPr>
        </p:nvSpPr>
        <p:spPr>
          <a:xfrm>
            <a:off x="1672453" y="-58110"/>
            <a:ext cx="10515600" cy="1325563"/>
          </a:xfrm>
        </p:spPr>
        <p:txBody>
          <a:bodyPr>
            <a:normAutofit/>
          </a:bodyPr>
          <a:lstStyle/>
          <a:p>
            <a:r>
              <a:rPr lang="es-CO" sz="2800" dirty="0">
                <a:solidFill>
                  <a:srgbClr val="FF0000"/>
                </a:solidFill>
                <a:latin typeface="Arial" panose="020B0604020202020204" pitchFamily="34" charset="0"/>
                <a:cs typeface="Arial" panose="020B0604020202020204" pitchFamily="34" charset="0"/>
              </a:rPr>
              <a:t>COMPORTAMIENTO HUMANO </a:t>
            </a:r>
          </a:p>
        </p:txBody>
      </p:sp>
      <p:sp>
        <p:nvSpPr>
          <p:cNvPr id="5" name="Rectángulo: esquinas redondeadas 4">
            <a:extLst>
              <a:ext uri="{FF2B5EF4-FFF2-40B4-BE49-F238E27FC236}">
                <a16:creationId xmlns:a16="http://schemas.microsoft.com/office/drawing/2014/main" id="{A3A928BC-1E61-4A7F-BA66-0454B26AA973}"/>
              </a:ext>
            </a:extLst>
          </p:cNvPr>
          <p:cNvSpPr/>
          <p:nvPr/>
        </p:nvSpPr>
        <p:spPr>
          <a:xfrm>
            <a:off x="1127127" y="2990935"/>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F2DD3139-B2C2-47E7-AE23-0E3D77D3E38A}"/>
              </a:ext>
            </a:extLst>
          </p:cNvPr>
          <p:cNvSpPr/>
          <p:nvPr/>
        </p:nvSpPr>
        <p:spPr>
          <a:xfrm>
            <a:off x="6358673" y="2933546"/>
            <a:ext cx="4339465" cy="901148"/>
          </a:xfrm>
          <a:prstGeom prst="roundRect">
            <a:avLst>
              <a:gd name="adj" fmla="val 16667"/>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03153866-89A3-4A93-B339-B6E65B935C47}"/>
              </a:ext>
            </a:extLst>
          </p:cNvPr>
          <p:cNvSpPr/>
          <p:nvPr/>
        </p:nvSpPr>
        <p:spPr>
          <a:xfrm>
            <a:off x="1392976" y="4471896"/>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esquinas redondeadas 7">
            <a:extLst>
              <a:ext uri="{FF2B5EF4-FFF2-40B4-BE49-F238E27FC236}">
                <a16:creationId xmlns:a16="http://schemas.microsoft.com/office/drawing/2014/main" id="{99EF38E1-D683-49C1-88D2-8561D611F94C}"/>
              </a:ext>
            </a:extLst>
          </p:cNvPr>
          <p:cNvSpPr/>
          <p:nvPr/>
        </p:nvSpPr>
        <p:spPr>
          <a:xfrm>
            <a:off x="7090352" y="1482643"/>
            <a:ext cx="4263448" cy="91707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uadroTexto 8">
            <a:extLst>
              <a:ext uri="{FF2B5EF4-FFF2-40B4-BE49-F238E27FC236}">
                <a16:creationId xmlns:a16="http://schemas.microsoft.com/office/drawing/2014/main" id="{84BC2589-78AF-4455-A672-66712C3B5AAF}"/>
              </a:ext>
            </a:extLst>
          </p:cNvPr>
          <p:cNvSpPr txBox="1"/>
          <p:nvPr/>
        </p:nvSpPr>
        <p:spPr>
          <a:xfrm>
            <a:off x="2047202" y="1486343"/>
            <a:ext cx="4048798" cy="830997"/>
          </a:xfrm>
          <a:prstGeom prst="rect">
            <a:avLst/>
          </a:prstGeom>
          <a:noFill/>
        </p:spPr>
        <p:txBody>
          <a:bodyPr wrap="square" rtlCol="0">
            <a:spAutoFit/>
          </a:bodyPr>
          <a:lstStyle/>
          <a:p>
            <a:pPr marL="285750" indent="-285750">
              <a:buFont typeface="Arial" panose="020B0604020202020204" pitchFamily="34" charset="0"/>
              <a:buChar char="•"/>
            </a:pPr>
            <a:r>
              <a:rPr lang="es-CO" sz="1600" dirty="0">
                <a:latin typeface="Arial" panose="020B0604020202020204" pitchFamily="34" charset="0"/>
                <a:cs typeface="Arial" panose="020B0604020202020204" pitchFamily="34" charset="0"/>
              </a:rPr>
              <a:t>Liderar que se realice validación de los documentos de los aspirantes para ser parte de la empresa. </a:t>
            </a:r>
          </a:p>
        </p:txBody>
      </p:sp>
      <p:sp>
        <p:nvSpPr>
          <p:cNvPr id="11" name="CuadroTexto 10">
            <a:extLst>
              <a:ext uri="{FF2B5EF4-FFF2-40B4-BE49-F238E27FC236}">
                <a16:creationId xmlns:a16="http://schemas.microsoft.com/office/drawing/2014/main" id="{30DBBCE1-E833-41B2-BBDE-2DD8CFA67970}"/>
              </a:ext>
            </a:extLst>
          </p:cNvPr>
          <p:cNvSpPr txBox="1"/>
          <p:nvPr/>
        </p:nvSpPr>
        <p:spPr>
          <a:xfrm>
            <a:off x="1286458" y="3005431"/>
            <a:ext cx="4048798" cy="954107"/>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Revisar el cumplimiento de las políticas en: Alcoholismo, cinturón, velocidad, tabaquismo, embriaguez, celular, horas de descanso y trabajo </a:t>
            </a:r>
          </a:p>
        </p:txBody>
      </p:sp>
      <p:sp>
        <p:nvSpPr>
          <p:cNvPr id="12" name="CuadroTexto 11">
            <a:extLst>
              <a:ext uri="{FF2B5EF4-FFF2-40B4-BE49-F238E27FC236}">
                <a16:creationId xmlns:a16="http://schemas.microsoft.com/office/drawing/2014/main" id="{D64C69D7-840C-49B3-81DF-101697A2A642}"/>
              </a:ext>
            </a:extLst>
          </p:cNvPr>
          <p:cNvSpPr txBox="1"/>
          <p:nvPr/>
        </p:nvSpPr>
        <p:spPr>
          <a:xfrm>
            <a:off x="7119653" y="1592240"/>
            <a:ext cx="4048798" cy="738664"/>
          </a:xfrm>
          <a:prstGeom prst="rect">
            <a:avLst/>
          </a:prstGeom>
          <a:noFill/>
        </p:spPr>
        <p:txBody>
          <a:bodyPr wrap="square" rtlCol="0">
            <a:spAutoFit/>
          </a:bodyPr>
          <a:lstStyle/>
          <a:p>
            <a:pPr algn="just"/>
            <a:r>
              <a:rPr lang="es-CO" sz="1400" dirty="0">
                <a:latin typeface="Arial" panose="020B0604020202020204" pitchFamily="34" charset="0"/>
                <a:cs typeface="Arial" panose="020B0604020202020204" pitchFamily="34" charset="0"/>
              </a:rPr>
              <a:t>Supervisar la validación de los documentos presentados por los conductores que son contratados por la compañía </a:t>
            </a:r>
          </a:p>
        </p:txBody>
      </p:sp>
      <p:sp>
        <p:nvSpPr>
          <p:cNvPr id="13" name="CuadroTexto 12">
            <a:extLst>
              <a:ext uri="{FF2B5EF4-FFF2-40B4-BE49-F238E27FC236}">
                <a16:creationId xmlns:a16="http://schemas.microsoft.com/office/drawing/2014/main" id="{AC0F1A11-9053-4CB9-AF79-242AD7BFE1ED}"/>
              </a:ext>
            </a:extLst>
          </p:cNvPr>
          <p:cNvSpPr txBox="1"/>
          <p:nvPr/>
        </p:nvSpPr>
        <p:spPr>
          <a:xfrm>
            <a:off x="1457459" y="4550228"/>
            <a:ext cx="3979599" cy="769441"/>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Revisar el cumplimiento del cronograma de capacitaciones e implementarlo durante el año sobre los temas de seguridad vial</a:t>
            </a:r>
            <a:r>
              <a:rPr lang="es-CO" sz="1600" dirty="0">
                <a:latin typeface="Arial" panose="020B0604020202020204" pitchFamily="34" charset="0"/>
                <a:cs typeface="Arial" panose="020B0604020202020204" pitchFamily="34" charset="0"/>
              </a:rPr>
              <a:t>.</a:t>
            </a:r>
          </a:p>
        </p:txBody>
      </p:sp>
      <p:sp>
        <p:nvSpPr>
          <p:cNvPr id="14" name="CuadroTexto 13">
            <a:extLst>
              <a:ext uri="{FF2B5EF4-FFF2-40B4-BE49-F238E27FC236}">
                <a16:creationId xmlns:a16="http://schemas.microsoft.com/office/drawing/2014/main" id="{0C5EE9EB-51C1-489E-8185-313CA771AEE7}"/>
              </a:ext>
            </a:extLst>
          </p:cNvPr>
          <p:cNvSpPr txBox="1"/>
          <p:nvPr/>
        </p:nvSpPr>
        <p:spPr>
          <a:xfrm>
            <a:off x="6396683" y="3034735"/>
            <a:ext cx="4263447" cy="738664"/>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Inspeccionar las pruebas teóricas y prácticas exigidas por la empresa para el ingreso de conductores.</a:t>
            </a:r>
          </a:p>
        </p:txBody>
      </p:sp>
      <p:pic>
        <p:nvPicPr>
          <p:cNvPr id="7170" name="Picture 2" descr="El comportamiento humano como factor clave en la seguridad vial">
            <a:extLst>
              <a:ext uri="{FF2B5EF4-FFF2-40B4-BE49-F238E27FC236}">
                <a16:creationId xmlns:a16="http://schemas.microsoft.com/office/drawing/2014/main" id="{5CC22F7D-4F74-4AB0-9EA0-C37B0220A6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07" y="1132497"/>
            <a:ext cx="1739307" cy="1467428"/>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esquinas redondeadas 16">
            <a:extLst>
              <a:ext uri="{FF2B5EF4-FFF2-40B4-BE49-F238E27FC236}">
                <a16:creationId xmlns:a16="http://schemas.microsoft.com/office/drawing/2014/main" id="{2F29DECC-0CD2-4F62-9349-574D86C4E10B}"/>
              </a:ext>
            </a:extLst>
          </p:cNvPr>
          <p:cNvSpPr/>
          <p:nvPr/>
        </p:nvSpPr>
        <p:spPr>
          <a:xfrm>
            <a:off x="1917618" y="1439330"/>
            <a:ext cx="4307966" cy="927974"/>
          </a:xfrm>
          <a:prstGeom prst="roundRect">
            <a:avLst>
              <a:gd name="adj" fmla="val 16667"/>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A518FA00-C270-44D2-ADA9-C5309611BF59}"/>
              </a:ext>
            </a:extLst>
          </p:cNvPr>
          <p:cNvSpPr/>
          <p:nvPr/>
        </p:nvSpPr>
        <p:spPr>
          <a:xfrm>
            <a:off x="6639180" y="4471896"/>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CuadroTexto 24">
            <a:extLst>
              <a:ext uri="{FF2B5EF4-FFF2-40B4-BE49-F238E27FC236}">
                <a16:creationId xmlns:a16="http://schemas.microsoft.com/office/drawing/2014/main" id="{E9AB1670-B4BA-4D12-9388-E18F1B7AAC5A}"/>
              </a:ext>
            </a:extLst>
          </p:cNvPr>
          <p:cNvSpPr txBox="1"/>
          <p:nvPr/>
        </p:nvSpPr>
        <p:spPr>
          <a:xfrm>
            <a:off x="6639180" y="4578592"/>
            <a:ext cx="4070982" cy="738664"/>
          </a:xfrm>
          <a:prstGeom prst="rect">
            <a:avLst/>
          </a:prstGeom>
          <a:noFill/>
        </p:spPr>
        <p:txBody>
          <a:bodyPr wrap="square">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Verificar que el cronograma tenga establecido los temas necesarios para la prevención de accidentalidad.</a:t>
            </a:r>
          </a:p>
        </p:txBody>
      </p:sp>
      <p:sp>
        <p:nvSpPr>
          <p:cNvPr id="24" name="Rectángulo: esquinas redondeadas 23">
            <a:extLst>
              <a:ext uri="{FF2B5EF4-FFF2-40B4-BE49-F238E27FC236}">
                <a16:creationId xmlns:a16="http://schemas.microsoft.com/office/drawing/2014/main" id="{A3A0BF2C-CBAD-4826-B6F9-CCF029EF41BE}"/>
              </a:ext>
            </a:extLst>
          </p:cNvPr>
          <p:cNvSpPr/>
          <p:nvPr/>
        </p:nvSpPr>
        <p:spPr>
          <a:xfrm>
            <a:off x="838200" y="5683880"/>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Rectángulo: esquinas redondeadas 26">
            <a:extLst>
              <a:ext uri="{FF2B5EF4-FFF2-40B4-BE49-F238E27FC236}">
                <a16:creationId xmlns:a16="http://schemas.microsoft.com/office/drawing/2014/main" id="{A18AAA99-12E8-43A3-B32E-4873E2B8C937}"/>
              </a:ext>
            </a:extLst>
          </p:cNvPr>
          <p:cNvSpPr/>
          <p:nvPr/>
        </p:nvSpPr>
        <p:spPr>
          <a:xfrm>
            <a:off x="6111749" y="5683880"/>
            <a:ext cx="4339465" cy="9011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CuadroTexto 32">
            <a:extLst>
              <a:ext uri="{FF2B5EF4-FFF2-40B4-BE49-F238E27FC236}">
                <a16:creationId xmlns:a16="http://schemas.microsoft.com/office/drawing/2014/main" id="{4439364C-BCE4-484F-B1FA-5E4660685F7C}"/>
              </a:ext>
            </a:extLst>
          </p:cNvPr>
          <p:cNvSpPr txBox="1"/>
          <p:nvPr/>
        </p:nvSpPr>
        <p:spPr>
          <a:xfrm>
            <a:off x="6138253" y="5723434"/>
            <a:ext cx="3979599" cy="769441"/>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Revisar el cumplimiento del cronograma de capacitaciones e implementarlo durante el año sobre los temas de seguridad vial</a:t>
            </a:r>
            <a:r>
              <a:rPr lang="es-CO" sz="1600" dirty="0">
                <a:latin typeface="Arial" panose="020B0604020202020204" pitchFamily="34" charset="0"/>
                <a:cs typeface="Arial" panose="020B0604020202020204" pitchFamily="34" charset="0"/>
              </a:rPr>
              <a:t>.</a:t>
            </a:r>
          </a:p>
        </p:txBody>
      </p:sp>
      <p:sp>
        <p:nvSpPr>
          <p:cNvPr id="35" name="CuadroTexto 34">
            <a:extLst>
              <a:ext uri="{FF2B5EF4-FFF2-40B4-BE49-F238E27FC236}">
                <a16:creationId xmlns:a16="http://schemas.microsoft.com/office/drawing/2014/main" id="{DD935D6C-88C4-4E85-BACF-DC4E88DE10CE}"/>
              </a:ext>
            </a:extLst>
          </p:cNvPr>
          <p:cNvSpPr txBox="1"/>
          <p:nvPr/>
        </p:nvSpPr>
        <p:spPr>
          <a:xfrm>
            <a:off x="866759" y="5749733"/>
            <a:ext cx="3979599" cy="769441"/>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Arial" panose="020B0604020202020204" pitchFamily="34" charset="0"/>
                <a:cs typeface="Arial" panose="020B0604020202020204" pitchFamily="34" charset="0"/>
              </a:rPr>
              <a:t>Revisar el cumplimiento del cronograma de capacitaciones e implementarlo durante el año sobre los temas de seguridad vial</a:t>
            </a:r>
            <a:r>
              <a:rPr lang="es-CO" sz="1600" dirty="0">
                <a:latin typeface="Arial" panose="020B0604020202020204" pitchFamily="34" charset="0"/>
                <a:cs typeface="Arial" panose="020B0604020202020204" pitchFamily="34" charset="0"/>
              </a:rPr>
              <a:t>.</a:t>
            </a:r>
          </a:p>
        </p:txBody>
      </p:sp>
      <p:cxnSp>
        <p:nvCxnSpPr>
          <p:cNvPr id="38" name="Conector recto de flecha 37">
            <a:extLst>
              <a:ext uri="{FF2B5EF4-FFF2-40B4-BE49-F238E27FC236}">
                <a16:creationId xmlns:a16="http://schemas.microsoft.com/office/drawing/2014/main" id="{FBF2F196-E554-4C85-9B8F-1F04E53B39C3}"/>
              </a:ext>
            </a:extLst>
          </p:cNvPr>
          <p:cNvCxnSpPr>
            <a:cxnSpLocks/>
          </p:cNvCxnSpPr>
          <p:nvPr/>
        </p:nvCxnSpPr>
        <p:spPr>
          <a:xfrm>
            <a:off x="6440557" y="1690688"/>
            <a:ext cx="57718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de flecha 41">
            <a:extLst>
              <a:ext uri="{FF2B5EF4-FFF2-40B4-BE49-F238E27FC236}">
                <a16:creationId xmlns:a16="http://schemas.microsoft.com/office/drawing/2014/main" id="{1B722C30-1E0F-4A63-AC1A-E168F973443E}"/>
              </a:ext>
            </a:extLst>
          </p:cNvPr>
          <p:cNvCxnSpPr>
            <a:cxnSpLocks/>
          </p:cNvCxnSpPr>
          <p:nvPr/>
        </p:nvCxnSpPr>
        <p:spPr>
          <a:xfrm flipH="1">
            <a:off x="5380728" y="6101465"/>
            <a:ext cx="51648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75950332-BBFE-470C-80B8-B954295A0570}"/>
              </a:ext>
            </a:extLst>
          </p:cNvPr>
          <p:cNvCxnSpPr>
            <a:cxnSpLocks/>
          </p:cNvCxnSpPr>
          <p:nvPr/>
        </p:nvCxnSpPr>
        <p:spPr>
          <a:xfrm>
            <a:off x="5897217" y="4927562"/>
            <a:ext cx="57718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a:extLst>
              <a:ext uri="{FF2B5EF4-FFF2-40B4-BE49-F238E27FC236}">
                <a16:creationId xmlns:a16="http://schemas.microsoft.com/office/drawing/2014/main" id="{A7CD7F69-A395-4ECC-96BD-FC73F4D67839}"/>
              </a:ext>
            </a:extLst>
          </p:cNvPr>
          <p:cNvCxnSpPr>
            <a:cxnSpLocks/>
          </p:cNvCxnSpPr>
          <p:nvPr/>
        </p:nvCxnSpPr>
        <p:spPr>
          <a:xfrm flipH="1">
            <a:off x="5597929" y="3352026"/>
            <a:ext cx="49807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6" name="Flecha: curvada hacia la izquierda 45">
            <a:extLst>
              <a:ext uri="{FF2B5EF4-FFF2-40B4-BE49-F238E27FC236}">
                <a16:creationId xmlns:a16="http://schemas.microsoft.com/office/drawing/2014/main" id="{F4CCABEE-E773-46F5-8109-B38C67F7D839}"/>
              </a:ext>
            </a:extLst>
          </p:cNvPr>
          <p:cNvSpPr/>
          <p:nvPr/>
        </p:nvSpPr>
        <p:spPr>
          <a:xfrm>
            <a:off x="11143421" y="4532046"/>
            <a:ext cx="573418" cy="14674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7" name="Flecha: curvada hacia la izquierda 46">
            <a:extLst>
              <a:ext uri="{FF2B5EF4-FFF2-40B4-BE49-F238E27FC236}">
                <a16:creationId xmlns:a16="http://schemas.microsoft.com/office/drawing/2014/main" id="{0E416F99-0839-4803-9E90-4657E83214B3}"/>
              </a:ext>
            </a:extLst>
          </p:cNvPr>
          <p:cNvSpPr/>
          <p:nvPr/>
        </p:nvSpPr>
        <p:spPr>
          <a:xfrm flipH="1">
            <a:off x="479362" y="3328346"/>
            <a:ext cx="484954" cy="14674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9" name="Flecha: curvada hacia la izquierda 48">
            <a:extLst>
              <a:ext uri="{FF2B5EF4-FFF2-40B4-BE49-F238E27FC236}">
                <a16:creationId xmlns:a16="http://schemas.microsoft.com/office/drawing/2014/main" id="{EF3A2473-F0EB-46E4-B578-9A398ED4A392}"/>
              </a:ext>
            </a:extLst>
          </p:cNvPr>
          <p:cNvSpPr/>
          <p:nvPr/>
        </p:nvSpPr>
        <p:spPr>
          <a:xfrm>
            <a:off x="11625912" y="2130510"/>
            <a:ext cx="573418" cy="14674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61108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D3EAA5-10D9-4F20-8C70-BF93256226CB}"/>
              </a:ext>
            </a:extLst>
          </p:cNvPr>
          <p:cNvSpPr>
            <a:spLocks noGrp="1"/>
          </p:cNvSpPr>
          <p:nvPr>
            <p:ph type="title"/>
          </p:nvPr>
        </p:nvSpPr>
        <p:spPr>
          <a:xfrm>
            <a:off x="699556" y="38604"/>
            <a:ext cx="5393360" cy="1325563"/>
          </a:xfrm>
        </p:spPr>
        <p:txBody>
          <a:bodyPr>
            <a:normAutofit/>
          </a:bodyPr>
          <a:lstStyle/>
          <a:p>
            <a:r>
              <a:rPr lang="es-CO" sz="2800" dirty="0">
                <a:solidFill>
                  <a:srgbClr val="FF0000"/>
                </a:solidFill>
                <a:latin typeface="Arial" panose="020B0604020202020204" pitchFamily="34" charset="0"/>
                <a:cs typeface="Arial" panose="020B0604020202020204" pitchFamily="34" charset="0"/>
              </a:rPr>
              <a:t>VEHICULO SEGURO </a:t>
            </a:r>
          </a:p>
        </p:txBody>
      </p:sp>
      <p:sp>
        <p:nvSpPr>
          <p:cNvPr id="3" name="Marcador de contenido 2">
            <a:extLst>
              <a:ext uri="{FF2B5EF4-FFF2-40B4-BE49-F238E27FC236}">
                <a16:creationId xmlns:a16="http://schemas.microsoft.com/office/drawing/2014/main" id="{7313D7A8-AA5C-4DD5-8B85-0F9771205036}"/>
              </a:ext>
            </a:extLst>
          </p:cNvPr>
          <p:cNvSpPr>
            <a:spLocks noGrp="1"/>
          </p:cNvSpPr>
          <p:nvPr>
            <p:ph idx="1"/>
          </p:nvPr>
        </p:nvSpPr>
        <p:spPr>
          <a:xfrm>
            <a:off x="734320" y="1253331"/>
            <a:ext cx="5750077" cy="4351338"/>
          </a:xfrm>
        </p:spPr>
        <p:txBody>
          <a:bodyPr>
            <a:normAutofit lnSpcReduction="10000"/>
          </a:bodyPr>
          <a:lstStyle/>
          <a:p>
            <a:pPr indent="-228600">
              <a:spcAft>
                <a:spcPts val="600"/>
              </a:spcAft>
              <a:buFont typeface="Arial" panose="020B0604020202020204" pitchFamily="34" charset="0"/>
              <a:buChar char="•"/>
            </a:pPr>
            <a:endParaRPr lang="en-US" sz="1500" b="1" i="0" dirty="0">
              <a:effectLst/>
            </a:endParaRPr>
          </a:p>
          <a:p>
            <a:pPr marL="285750" indent="-228600" algn="just">
              <a:spcAft>
                <a:spcPts val="600"/>
              </a:spcAft>
              <a:buFont typeface="Arial" panose="020B0604020202020204" pitchFamily="34" charset="0"/>
              <a:buChar char="•"/>
            </a:pPr>
            <a:r>
              <a:rPr lang="es-CO" sz="1800" dirty="0">
                <a:latin typeface="Arial" panose="020B0604020202020204" pitchFamily="34" charset="0"/>
                <a:cs typeface="Arial" panose="020B0604020202020204" pitchFamily="34" charset="0"/>
              </a:rPr>
              <a:t>Inspeccionar periódicamente las hojas de vida de los vehículos propios y de terceros.</a:t>
            </a:r>
          </a:p>
          <a:p>
            <a:pPr marL="285750" indent="-228600" algn="just">
              <a:spcAft>
                <a:spcPts val="600"/>
              </a:spcAft>
              <a:buFont typeface="Arial" panose="020B0604020202020204" pitchFamily="34" charset="0"/>
              <a:buChar char="•"/>
            </a:pPr>
            <a:r>
              <a:rPr lang="es-CO" sz="1800" dirty="0">
                <a:latin typeface="Arial" panose="020B0604020202020204" pitchFamily="34" charset="0"/>
                <a:cs typeface="Arial" panose="020B0604020202020204" pitchFamily="34" charset="0"/>
              </a:rPr>
              <a:t>Revisar el cumplimiento de la resolución 315 del 2013 manteniendo la evidencia de las revisiones per-operacionales, mantenimiento correctivo y las revisiones técnico-mecánica.</a:t>
            </a:r>
          </a:p>
          <a:p>
            <a:pPr marL="285750" indent="-228600" algn="just">
              <a:spcAft>
                <a:spcPts val="600"/>
              </a:spcAft>
              <a:buFont typeface="Arial" panose="020B0604020202020204" pitchFamily="34" charset="0"/>
              <a:buChar char="•"/>
            </a:pPr>
            <a:r>
              <a:rPr lang="es-CO" sz="1800" dirty="0">
                <a:latin typeface="Arial" panose="020B0604020202020204" pitchFamily="34" charset="0"/>
                <a:cs typeface="Arial" panose="020B0604020202020204" pitchFamily="34" charset="0"/>
              </a:rPr>
              <a:t>Revisar que existan los convenios con los CDA que realizan las revisiones bimensuales.</a:t>
            </a:r>
          </a:p>
          <a:p>
            <a:pPr marL="285750" indent="-228600" algn="just">
              <a:spcAft>
                <a:spcPts val="600"/>
              </a:spcAft>
              <a:buFont typeface="Arial" panose="020B0604020202020204" pitchFamily="34" charset="0"/>
              <a:buChar char="•"/>
            </a:pPr>
            <a:r>
              <a:rPr lang="es-CO" sz="1800" dirty="0">
                <a:latin typeface="Arial" panose="020B0604020202020204" pitchFamily="34" charset="0"/>
                <a:cs typeface="Arial" panose="020B0604020202020204" pitchFamily="34" charset="0"/>
              </a:rPr>
              <a:t>Inspeccionar el cumplimiento al cronograma de mantenimiento de los vehículos de la empresa y de terceros.</a:t>
            </a:r>
          </a:p>
          <a:p>
            <a:pPr marL="285750" indent="-228600" algn="just">
              <a:spcAft>
                <a:spcPts val="600"/>
              </a:spcAft>
              <a:buFont typeface="Arial" panose="020B0604020202020204" pitchFamily="34" charset="0"/>
              <a:buChar char="•"/>
            </a:pPr>
            <a:r>
              <a:rPr lang="es-CO" sz="1800" dirty="0">
                <a:latin typeface="Arial" panose="020B0604020202020204" pitchFamily="34" charset="0"/>
                <a:cs typeface="Arial" panose="020B0604020202020204" pitchFamily="34" charset="0"/>
              </a:rPr>
              <a:t>Participar en las actividades que el comité de seguridad vial lo requiera.</a:t>
            </a:r>
          </a:p>
          <a:p>
            <a:endParaRPr lang="es-CO" sz="1500" dirty="0"/>
          </a:p>
        </p:txBody>
      </p:sp>
      <p:pic>
        <p:nvPicPr>
          <p:cNvPr id="6" name="Imagen 5">
            <a:extLst>
              <a:ext uri="{FF2B5EF4-FFF2-40B4-BE49-F238E27FC236}">
                <a16:creationId xmlns:a16="http://schemas.microsoft.com/office/drawing/2014/main" id="{CB2BC986-782E-418C-AA64-3CDB929DDE6D}"/>
              </a:ext>
            </a:extLst>
          </p:cNvPr>
          <p:cNvPicPr/>
          <p:nvPr/>
        </p:nvPicPr>
        <p:blipFill rotWithShape="1">
          <a:blip r:embed="rId2"/>
          <a:srcRect l="27850" t="33686" r="37662" b="38136"/>
          <a:stretch/>
        </p:blipFill>
        <p:spPr bwMode="auto">
          <a:xfrm>
            <a:off x="7841683" y="786528"/>
            <a:ext cx="3650761" cy="2206759"/>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011060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7861BA-92DB-4988-B3E3-818CCA02656E}"/>
              </a:ext>
            </a:extLst>
          </p:cNvPr>
          <p:cNvSpPr>
            <a:spLocks noGrp="1"/>
          </p:cNvSpPr>
          <p:nvPr>
            <p:ph type="title"/>
          </p:nvPr>
        </p:nvSpPr>
        <p:spPr/>
        <p:txBody>
          <a:bodyPr>
            <a:normAutofit/>
          </a:bodyPr>
          <a:lstStyle/>
          <a:p>
            <a:r>
              <a:rPr lang="es-CO" sz="2800" dirty="0">
                <a:solidFill>
                  <a:srgbClr val="FF0000"/>
                </a:solidFill>
                <a:latin typeface="Arial" panose="020B0604020202020204" pitchFamily="34" charset="0"/>
                <a:cs typeface="Arial" panose="020B0604020202020204" pitchFamily="34" charset="0"/>
              </a:rPr>
              <a:t>INFRAESTRUCTURA INTERNA</a:t>
            </a:r>
          </a:p>
        </p:txBody>
      </p:sp>
      <p:pic>
        <p:nvPicPr>
          <p:cNvPr id="5" name="Marcador de contenido 4">
            <a:extLst>
              <a:ext uri="{FF2B5EF4-FFF2-40B4-BE49-F238E27FC236}">
                <a16:creationId xmlns:a16="http://schemas.microsoft.com/office/drawing/2014/main" id="{403CD129-EA04-45A5-9E92-2AA2C94A91F8}"/>
              </a:ext>
            </a:extLst>
          </p:cNvPr>
          <p:cNvPicPr>
            <a:picLocks noGrp="1" noChangeAspect="1"/>
          </p:cNvPicPr>
          <p:nvPr>
            <p:ph idx="1"/>
          </p:nvPr>
        </p:nvPicPr>
        <p:blipFill rotWithShape="1">
          <a:blip r:embed="rId2"/>
          <a:srcRect l="25220" t="26260" r="24614" b="11344"/>
          <a:stretch/>
        </p:blipFill>
        <p:spPr>
          <a:xfrm>
            <a:off x="5678555" y="1981518"/>
            <a:ext cx="5300870" cy="4391314"/>
          </a:xfrm>
        </p:spPr>
      </p:pic>
      <p:sp>
        <p:nvSpPr>
          <p:cNvPr id="11" name="CuadroTexto 10">
            <a:extLst>
              <a:ext uri="{FF2B5EF4-FFF2-40B4-BE49-F238E27FC236}">
                <a16:creationId xmlns:a16="http://schemas.microsoft.com/office/drawing/2014/main" id="{045EA8DC-48A2-42D2-A8E6-3012D5DE1FDE}"/>
              </a:ext>
            </a:extLst>
          </p:cNvPr>
          <p:cNvSpPr txBox="1"/>
          <p:nvPr/>
        </p:nvSpPr>
        <p:spPr>
          <a:xfrm>
            <a:off x="466523" y="1716819"/>
            <a:ext cx="4516902" cy="1477328"/>
          </a:xfrm>
          <a:prstGeom prst="rect">
            <a:avLst/>
          </a:prstGeom>
          <a:noFill/>
        </p:spPr>
        <p:txBody>
          <a:bodyPr wrap="square">
            <a:spAutoFit/>
          </a:bodyPr>
          <a:lstStyle/>
          <a:p>
            <a:pPr algn="just"/>
            <a:r>
              <a:rPr lang="es-CO" dirty="0">
                <a:solidFill>
                  <a:srgbClr val="000000"/>
                </a:solidFill>
                <a:latin typeface="Arial" panose="020B0604020202020204" pitchFamily="34" charset="0"/>
                <a:cs typeface="Arial" panose="020B0604020202020204" pitchFamily="34" charset="0"/>
              </a:rPr>
              <a:t>L</a:t>
            </a:r>
            <a:r>
              <a:rPr kumimoji="0" lang="es-CO"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revisión del entorno físico de las instalaciones de la empresa frente a la seguridad vial y si es necesario realizar la señalización, con el fin de garantizar la movilidad al interior de la compañía </a:t>
            </a:r>
            <a:endParaRPr lang="es-CO" dirty="0">
              <a:latin typeface="Arial" panose="020B0604020202020204" pitchFamily="34" charset="0"/>
              <a:cs typeface="Arial" panose="020B0604020202020204" pitchFamily="34" charset="0"/>
            </a:endParaRPr>
          </a:p>
        </p:txBody>
      </p:sp>
      <p:sp>
        <p:nvSpPr>
          <p:cNvPr id="12" name="Rectángulo: esquinas redondeadas 11">
            <a:extLst>
              <a:ext uri="{FF2B5EF4-FFF2-40B4-BE49-F238E27FC236}">
                <a16:creationId xmlns:a16="http://schemas.microsoft.com/office/drawing/2014/main" id="{D7021B3C-81D2-4461-AF42-39D942C2D5A2}"/>
              </a:ext>
            </a:extLst>
          </p:cNvPr>
          <p:cNvSpPr/>
          <p:nvPr/>
        </p:nvSpPr>
        <p:spPr>
          <a:xfrm>
            <a:off x="466523" y="1583104"/>
            <a:ext cx="4692493" cy="1802296"/>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Elipse 12">
            <a:extLst>
              <a:ext uri="{FF2B5EF4-FFF2-40B4-BE49-F238E27FC236}">
                <a16:creationId xmlns:a16="http://schemas.microsoft.com/office/drawing/2014/main" id="{4DB563FF-3B67-4283-939B-49BDA6005BD5}"/>
              </a:ext>
            </a:extLst>
          </p:cNvPr>
          <p:cNvSpPr/>
          <p:nvPr/>
        </p:nvSpPr>
        <p:spPr>
          <a:xfrm>
            <a:off x="7358269" y="4908514"/>
            <a:ext cx="1179443" cy="3445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Elipse 14">
            <a:extLst>
              <a:ext uri="{FF2B5EF4-FFF2-40B4-BE49-F238E27FC236}">
                <a16:creationId xmlns:a16="http://schemas.microsoft.com/office/drawing/2014/main" id="{E78C7AB6-E2B2-49AC-9163-C270515BF86B}"/>
              </a:ext>
            </a:extLst>
          </p:cNvPr>
          <p:cNvSpPr/>
          <p:nvPr/>
        </p:nvSpPr>
        <p:spPr>
          <a:xfrm>
            <a:off x="8494643" y="3698249"/>
            <a:ext cx="1179443" cy="3445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2938C8B2-A0FD-4D9D-A2F0-E2D3C64E10E2}"/>
              </a:ext>
            </a:extLst>
          </p:cNvPr>
          <p:cNvSpPr/>
          <p:nvPr/>
        </p:nvSpPr>
        <p:spPr>
          <a:xfrm>
            <a:off x="5456583" y="3083925"/>
            <a:ext cx="1179443" cy="3450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9C55F0CC-D6E3-4405-BEB7-06626F6189E7}"/>
              </a:ext>
            </a:extLst>
          </p:cNvPr>
          <p:cNvSpPr/>
          <p:nvPr/>
        </p:nvSpPr>
        <p:spPr>
          <a:xfrm>
            <a:off x="658071" y="4327871"/>
            <a:ext cx="4692493" cy="1802296"/>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CuadroTexto 20">
            <a:extLst>
              <a:ext uri="{FF2B5EF4-FFF2-40B4-BE49-F238E27FC236}">
                <a16:creationId xmlns:a16="http://schemas.microsoft.com/office/drawing/2014/main" id="{266E4BA2-9D08-4963-AD40-BBC573853E03}"/>
              </a:ext>
            </a:extLst>
          </p:cNvPr>
          <p:cNvSpPr txBox="1"/>
          <p:nvPr/>
        </p:nvSpPr>
        <p:spPr>
          <a:xfrm>
            <a:off x="745866" y="4490355"/>
            <a:ext cx="4516902" cy="1200329"/>
          </a:xfrm>
          <a:prstGeom prst="rect">
            <a:avLst/>
          </a:prstGeom>
          <a:noFill/>
        </p:spPr>
        <p:txBody>
          <a:bodyPr wrap="square">
            <a:spAutoFit/>
          </a:bodyPr>
          <a:lstStyle/>
          <a:p>
            <a:pPr algn="just"/>
            <a:r>
              <a:rPr lang="es-CO" dirty="0">
                <a:solidFill>
                  <a:srgbClr val="000000"/>
                </a:solidFill>
                <a:latin typeface="Arial" panose="020B0604020202020204" pitchFamily="34" charset="0"/>
                <a:cs typeface="Arial" panose="020B0604020202020204" pitchFamily="34" charset="0"/>
              </a:rPr>
              <a:t>Demarcar los sitios principales de la compañía e indicar a los trabajadores por donde poder transitar sin que se presente conflicto dentro de la misma </a:t>
            </a:r>
            <a:endParaRPr lang="es-CO" dirty="0">
              <a:latin typeface="Arial" panose="020B0604020202020204" pitchFamily="34" charset="0"/>
              <a:cs typeface="Arial" panose="020B0604020202020204" pitchFamily="34" charset="0"/>
            </a:endParaRPr>
          </a:p>
        </p:txBody>
      </p:sp>
      <p:cxnSp>
        <p:nvCxnSpPr>
          <p:cNvPr id="23" name="Conector recto de flecha 22">
            <a:extLst>
              <a:ext uri="{FF2B5EF4-FFF2-40B4-BE49-F238E27FC236}">
                <a16:creationId xmlns:a16="http://schemas.microsoft.com/office/drawing/2014/main" id="{70EF76DA-8142-4503-A99F-38AE863AB4E9}"/>
              </a:ext>
            </a:extLst>
          </p:cNvPr>
          <p:cNvCxnSpPr>
            <a:cxnSpLocks/>
          </p:cNvCxnSpPr>
          <p:nvPr/>
        </p:nvCxnSpPr>
        <p:spPr>
          <a:xfrm flipV="1">
            <a:off x="5345894" y="5080792"/>
            <a:ext cx="1752605" cy="12467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5A7443C8-D313-4059-B0C5-00802A0A69C4}"/>
              </a:ext>
            </a:extLst>
          </p:cNvPr>
          <p:cNvCxnSpPr>
            <a:cxnSpLocks/>
          </p:cNvCxnSpPr>
          <p:nvPr/>
        </p:nvCxnSpPr>
        <p:spPr>
          <a:xfrm flipV="1">
            <a:off x="5345593" y="3569863"/>
            <a:ext cx="480171" cy="100033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4CAB512B-A000-48BD-B572-B15071A5885D}"/>
              </a:ext>
            </a:extLst>
          </p:cNvPr>
          <p:cNvCxnSpPr>
            <a:cxnSpLocks/>
          </p:cNvCxnSpPr>
          <p:nvPr/>
        </p:nvCxnSpPr>
        <p:spPr>
          <a:xfrm flipV="1">
            <a:off x="5345593" y="3970676"/>
            <a:ext cx="3149050" cy="76568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461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3EFE62-6ACC-48FD-B1E4-1A249AEDCF23}"/>
              </a:ext>
            </a:extLst>
          </p:cNvPr>
          <p:cNvSpPr>
            <a:spLocks noGrp="1"/>
          </p:cNvSpPr>
          <p:nvPr>
            <p:ph type="title"/>
          </p:nvPr>
        </p:nvSpPr>
        <p:spPr>
          <a:xfrm>
            <a:off x="838200" y="365126"/>
            <a:ext cx="10515600" cy="602284"/>
          </a:xfrm>
        </p:spPr>
        <p:txBody>
          <a:bodyPr>
            <a:normAutofit fontScale="90000"/>
          </a:bodyPr>
          <a:lstStyle/>
          <a:p>
            <a:pPr algn="ctr"/>
            <a:r>
              <a:rPr lang="es-CO" sz="2800" dirty="0">
                <a:solidFill>
                  <a:srgbClr val="FF0000"/>
                </a:solidFill>
                <a:latin typeface="Arial" panose="020B0604020202020204" pitchFamily="34" charset="0"/>
                <a:cs typeface="Arial" panose="020B0604020202020204" pitchFamily="34" charset="0"/>
              </a:rPr>
              <a:t>INFRAESTRUCTURA EXTERNA</a:t>
            </a:r>
            <a:br>
              <a:rPr lang="es-CO" sz="2800" dirty="0">
                <a:solidFill>
                  <a:srgbClr val="FF0000"/>
                </a:solidFill>
                <a:latin typeface="Arial" panose="020B0604020202020204" pitchFamily="34" charset="0"/>
                <a:cs typeface="Arial" panose="020B0604020202020204" pitchFamily="34" charset="0"/>
              </a:rPr>
            </a:br>
            <a:r>
              <a:rPr lang="es-CO" sz="2800" dirty="0">
                <a:solidFill>
                  <a:srgbClr val="FF0000"/>
                </a:solidFill>
                <a:latin typeface="Arial" panose="020B0604020202020204" pitchFamily="34" charset="0"/>
                <a:cs typeface="Arial" panose="020B0604020202020204" pitchFamily="34" charset="0"/>
              </a:rPr>
              <a:t> </a:t>
            </a:r>
            <a:r>
              <a:rPr lang="es-MX" sz="2800" dirty="0">
                <a:solidFill>
                  <a:srgbClr val="FF0000"/>
                </a:solidFill>
                <a:latin typeface="Arial" panose="020B0604020202020204" pitchFamily="34" charset="0"/>
                <a:cs typeface="Arial" panose="020B0604020202020204" pitchFamily="34" charset="0"/>
              </a:rPr>
              <a:t>CAPITULO X. CLASIFICACIÓN Y USO DE LAS VÍAS ley 769 del 2002 .</a:t>
            </a:r>
            <a:r>
              <a:rPr lang="es-CO" sz="2800" dirty="0">
                <a:solidFill>
                  <a:srgbClr val="FF0000"/>
                </a:solidFill>
                <a:latin typeface="Arial" panose="020B0604020202020204" pitchFamily="34" charset="0"/>
                <a:cs typeface="Arial" panose="020B0604020202020204" pitchFamily="34" charset="0"/>
              </a:rPr>
              <a:t> </a:t>
            </a:r>
          </a:p>
        </p:txBody>
      </p:sp>
      <p:pic>
        <p:nvPicPr>
          <p:cNvPr id="8194" name="Picture 2" descr="Comenzaron los trabajos de recuperación de vías en el ...">
            <a:extLst>
              <a:ext uri="{FF2B5EF4-FFF2-40B4-BE49-F238E27FC236}">
                <a16:creationId xmlns:a16="http://schemas.microsoft.com/office/drawing/2014/main" id="{26110889-5DBE-4F0B-8028-21440134E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3" y="1193534"/>
            <a:ext cx="2463501" cy="149665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D5CB704-B153-470A-A71F-F17338B603B7}"/>
              </a:ext>
            </a:extLst>
          </p:cNvPr>
          <p:cNvSpPr/>
          <p:nvPr/>
        </p:nvSpPr>
        <p:spPr>
          <a:xfrm>
            <a:off x="5612296" y="1117620"/>
            <a:ext cx="5711686" cy="4996527"/>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CuadroTexto 6">
            <a:extLst>
              <a:ext uri="{FF2B5EF4-FFF2-40B4-BE49-F238E27FC236}">
                <a16:creationId xmlns:a16="http://schemas.microsoft.com/office/drawing/2014/main" id="{284C68A8-A175-4FC6-A3AD-DABC410155F5}"/>
              </a:ext>
            </a:extLst>
          </p:cNvPr>
          <p:cNvSpPr txBox="1"/>
          <p:nvPr/>
        </p:nvSpPr>
        <p:spPr>
          <a:xfrm>
            <a:off x="5791200" y="1467684"/>
            <a:ext cx="5353878" cy="4524315"/>
          </a:xfrm>
          <a:prstGeom prst="rect">
            <a:avLst/>
          </a:prstGeom>
          <a:noFill/>
        </p:spPr>
        <p:txBody>
          <a:bodyPr wrap="square" rtlCol="0">
            <a:spAutoFit/>
          </a:bodyPr>
          <a:lstStyle/>
          <a:p>
            <a:r>
              <a:rPr lang="es-MX" dirty="0">
                <a:solidFill>
                  <a:srgbClr val="00B050"/>
                </a:solidFill>
              </a:rPr>
              <a:t>ARTÍCULO 105. </a:t>
            </a:r>
            <a:r>
              <a:rPr lang="es-MX" dirty="0"/>
              <a:t>CLASIFICACIÓN DE VÍAS. Para efectos de determinar su prelación, las vías se clasifican así: </a:t>
            </a:r>
          </a:p>
          <a:p>
            <a:endParaRPr lang="es-MX" dirty="0"/>
          </a:p>
          <a:p>
            <a:pPr marL="742950" lvl="1" indent="-285750">
              <a:buFont typeface="Arial" panose="020B0604020202020204" pitchFamily="34" charset="0"/>
              <a:buChar char="•"/>
            </a:pPr>
            <a:r>
              <a:rPr lang="es-CO" dirty="0"/>
              <a:t>Dentro del perímetro urbano: </a:t>
            </a:r>
          </a:p>
          <a:p>
            <a:pPr marL="742950" lvl="1" indent="-285750">
              <a:buFont typeface="Arial" panose="020B0604020202020204" pitchFamily="34" charset="0"/>
              <a:buChar char="•"/>
            </a:pPr>
            <a:r>
              <a:rPr lang="es-CO" dirty="0"/>
              <a:t>Vía de metro o metro vía </a:t>
            </a:r>
          </a:p>
          <a:p>
            <a:pPr marL="742950" lvl="1" indent="-285750">
              <a:buFont typeface="Arial" panose="020B0604020202020204" pitchFamily="34" charset="0"/>
              <a:buChar char="•"/>
            </a:pPr>
            <a:r>
              <a:rPr lang="es-CO" dirty="0"/>
              <a:t>Vía troncal Férreas </a:t>
            </a:r>
          </a:p>
          <a:p>
            <a:pPr marL="742950" lvl="1" indent="-285750">
              <a:buFont typeface="Arial" panose="020B0604020202020204" pitchFamily="34" charset="0"/>
              <a:buChar char="•"/>
            </a:pPr>
            <a:r>
              <a:rPr lang="es-CO" dirty="0"/>
              <a:t>Autopistas </a:t>
            </a:r>
          </a:p>
          <a:p>
            <a:pPr marL="742950" lvl="1" indent="-285750">
              <a:buFont typeface="Arial" panose="020B0604020202020204" pitchFamily="34" charset="0"/>
              <a:buChar char="•"/>
            </a:pPr>
            <a:r>
              <a:rPr lang="es-CO" dirty="0"/>
              <a:t>Arterias </a:t>
            </a:r>
          </a:p>
          <a:p>
            <a:pPr marL="742950" lvl="1" indent="-285750">
              <a:buFont typeface="Arial" panose="020B0604020202020204" pitchFamily="34" charset="0"/>
              <a:buChar char="•"/>
            </a:pPr>
            <a:r>
              <a:rPr lang="es-CO" dirty="0"/>
              <a:t>Principales </a:t>
            </a:r>
          </a:p>
          <a:p>
            <a:pPr marL="742950" lvl="1" indent="-285750">
              <a:buFont typeface="Arial" panose="020B0604020202020204" pitchFamily="34" charset="0"/>
              <a:buChar char="•"/>
            </a:pPr>
            <a:r>
              <a:rPr lang="es-CO" dirty="0"/>
              <a:t>Secundarias </a:t>
            </a:r>
          </a:p>
          <a:p>
            <a:pPr marL="742950" lvl="1" indent="-285750">
              <a:buFont typeface="Arial" panose="020B0604020202020204" pitchFamily="34" charset="0"/>
              <a:buChar char="•"/>
            </a:pPr>
            <a:r>
              <a:rPr lang="es-CO" dirty="0"/>
              <a:t>Colectoras </a:t>
            </a:r>
          </a:p>
          <a:p>
            <a:pPr marL="742950" lvl="1" indent="-285750">
              <a:buFont typeface="Arial" panose="020B0604020202020204" pitchFamily="34" charset="0"/>
              <a:buChar char="•"/>
            </a:pPr>
            <a:r>
              <a:rPr lang="es-CO" dirty="0"/>
              <a:t>Ordinarias </a:t>
            </a:r>
          </a:p>
          <a:p>
            <a:pPr marL="742950" lvl="1" indent="-285750">
              <a:buFont typeface="Arial" panose="020B0604020202020204" pitchFamily="34" charset="0"/>
              <a:buChar char="•"/>
            </a:pPr>
            <a:r>
              <a:rPr lang="es-CO" dirty="0"/>
              <a:t>Locales </a:t>
            </a:r>
          </a:p>
          <a:p>
            <a:pPr marL="742950" lvl="1" indent="-285750">
              <a:buFont typeface="Arial" panose="020B0604020202020204" pitchFamily="34" charset="0"/>
              <a:buChar char="•"/>
            </a:pPr>
            <a:r>
              <a:rPr lang="es-CO" dirty="0"/>
              <a:t>Privadas </a:t>
            </a:r>
          </a:p>
          <a:p>
            <a:pPr marL="742950" lvl="1" indent="-285750">
              <a:buFont typeface="Arial" panose="020B0604020202020204" pitchFamily="34" charset="0"/>
              <a:buChar char="•"/>
            </a:pPr>
            <a:r>
              <a:rPr lang="es-CO" dirty="0"/>
              <a:t>Ciclorrutas </a:t>
            </a:r>
          </a:p>
          <a:p>
            <a:pPr marL="742950" lvl="1" indent="-285750">
              <a:buFont typeface="Arial" panose="020B0604020202020204" pitchFamily="34" charset="0"/>
              <a:buChar char="•"/>
            </a:pPr>
            <a:r>
              <a:rPr lang="es-CO" dirty="0"/>
              <a:t>Peatonales </a:t>
            </a:r>
          </a:p>
        </p:txBody>
      </p:sp>
      <p:pic>
        <p:nvPicPr>
          <p:cNvPr id="9" name="Imagen 8">
            <a:extLst>
              <a:ext uri="{FF2B5EF4-FFF2-40B4-BE49-F238E27FC236}">
                <a16:creationId xmlns:a16="http://schemas.microsoft.com/office/drawing/2014/main" id="{6A5040BD-1F0C-4BBD-992B-0FE8FBC122D3}"/>
              </a:ext>
            </a:extLst>
          </p:cNvPr>
          <p:cNvPicPr>
            <a:picLocks noChangeAspect="1"/>
          </p:cNvPicPr>
          <p:nvPr/>
        </p:nvPicPr>
        <p:blipFill>
          <a:blip r:embed="rId3"/>
          <a:stretch>
            <a:fillRect/>
          </a:stretch>
        </p:blipFill>
        <p:spPr>
          <a:xfrm>
            <a:off x="2860732" y="1839429"/>
            <a:ext cx="2619375" cy="1743075"/>
          </a:xfrm>
          <a:prstGeom prst="rect">
            <a:avLst/>
          </a:prstGeom>
        </p:spPr>
      </p:pic>
      <p:pic>
        <p:nvPicPr>
          <p:cNvPr id="10" name="Imagen 9">
            <a:extLst>
              <a:ext uri="{FF2B5EF4-FFF2-40B4-BE49-F238E27FC236}">
                <a16:creationId xmlns:a16="http://schemas.microsoft.com/office/drawing/2014/main" id="{06DB1706-434A-4C8E-BD27-DA0294DA6978}"/>
              </a:ext>
            </a:extLst>
          </p:cNvPr>
          <p:cNvPicPr>
            <a:picLocks noChangeAspect="1"/>
          </p:cNvPicPr>
          <p:nvPr/>
        </p:nvPicPr>
        <p:blipFill>
          <a:blip r:embed="rId4"/>
          <a:stretch>
            <a:fillRect/>
          </a:stretch>
        </p:blipFill>
        <p:spPr>
          <a:xfrm>
            <a:off x="164835" y="3430586"/>
            <a:ext cx="2494136" cy="2047875"/>
          </a:xfrm>
          <a:prstGeom prst="rect">
            <a:avLst/>
          </a:prstGeom>
        </p:spPr>
      </p:pic>
      <p:pic>
        <p:nvPicPr>
          <p:cNvPr id="8198" name="Picture 6" descr="Educación vial - Wikipedia, la enciclopedia libre">
            <a:extLst>
              <a:ext uri="{FF2B5EF4-FFF2-40B4-BE49-F238E27FC236}">
                <a16:creationId xmlns:a16="http://schemas.microsoft.com/office/drawing/2014/main" id="{1C57926E-CB39-4D4C-8BDF-9B9353A5E8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754" y="4509324"/>
            <a:ext cx="2684969"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865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BC96AB8A-94B7-49EA-B8FE-C1E75DD69E53}"/>
              </a:ext>
            </a:extLst>
          </p:cNvPr>
          <p:cNvSpPr/>
          <p:nvPr/>
        </p:nvSpPr>
        <p:spPr>
          <a:xfrm>
            <a:off x="954157" y="865550"/>
            <a:ext cx="6321286" cy="5005163"/>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853E34A7-DCDA-4F7F-9361-73FCB49E9CAD}"/>
              </a:ext>
            </a:extLst>
          </p:cNvPr>
          <p:cNvSpPr txBox="1"/>
          <p:nvPr/>
        </p:nvSpPr>
        <p:spPr>
          <a:xfrm>
            <a:off x="1200670" y="1305341"/>
            <a:ext cx="5828260" cy="4324261"/>
          </a:xfrm>
          <a:prstGeom prst="rect">
            <a:avLst/>
          </a:prstGeom>
          <a:noFill/>
        </p:spPr>
        <p:txBody>
          <a:bodyPr wrap="square">
            <a:spAutoFit/>
          </a:bodyPr>
          <a:lstStyle/>
          <a:p>
            <a:pPr algn="ctr"/>
            <a:r>
              <a:rPr lang="es-MX" sz="2000" b="1" dirty="0">
                <a:solidFill>
                  <a:srgbClr val="00B050"/>
                </a:solidFill>
                <a:latin typeface="Arial" panose="020B0604020202020204" pitchFamily="34" charset="0"/>
                <a:cs typeface="Arial" panose="020B0604020202020204" pitchFamily="34" charset="0"/>
              </a:rPr>
              <a:t>2. En las zonas rurales: </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Férreas</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Autopista</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Carreteras </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Principales </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Carreteras Secundarias </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Carreteables Privadas </a:t>
            </a:r>
          </a:p>
          <a:p>
            <a:pPr marL="742950" lvl="1" indent="-285750" algn="just">
              <a:buFont typeface="Arial" panose="020B0604020202020204" pitchFamily="34" charset="0"/>
              <a:buChar char="•"/>
            </a:pPr>
            <a:r>
              <a:rPr lang="es-MX" sz="1500" dirty="0">
                <a:latin typeface="Arial" panose="020B0604020202020204" pitchFamily="34" charset="0"/>
                <a:cs typeface="Arial" panose="020B0604020202020204" pitchFamily="34" charset="0"/>
              </a:rPr>
              <a:t>Peatonales.</a:t>
            </a:r>
          </a:p>
          <a:p>
            <a:pPr algn="just"/>
            <a:endParaRPr lang="es-MX" sz="1500" dirty="0">
              <a:latin typeface="Arial" panose="020B0604020202020204" pitchFamily="34" charset="0"/>
              <a:cs typeface="Arial" panose="020B0604020202020204" pitchFamily="34" charset="0"/>
            </a:endParaRPr>
          </a:p>
          <a:p>
            <a:pPr algn="just"/>
            <a:r>
              <a:rPr lang="es-MX" sz="1500" dirty="0">
                <a:latin typeface="Arial" panose="020B0604020202020204" pitchFamily="34" charset="0"/>
                <a:cs typeface="Arial" panose="020B0604020202020204" pitchFamily="34" charset="0"/>
              </a:rPr>
              <a:t> La presencia de peatones en las vías y zonas para ellos diseñadas, les otorgarán prelación, excepto sobre vías férreas, autopistas y vías arterias. </a:t>
            </a:r>
          </a:p>
          <a:p>
            <a:pPr algn="just"/>
            <a:r>
              <a:rPr lang="es-MX" sz="1500" dirty="0">
                <a:latin typeface="Arial" panose="020B0604020202020204" pitchFamily="34" charset="0"/>
                <a:cs typeface="Arial" panose="020B0604020202020204" pitchFamily="34" charset="0"/>
              </a:rPr>
              <a:t>La autoridad de tránsito competente, por medio de resolución motivada señalará las categorías correspondientes a las vías urbanas, cualquiera que sea su denominación.</a:t>
            </a:r>
          </a:p>
          <a:p>
            <a:pPr algn="just"/>
            <a:r>
              <a:rPr lang="es-MX" sz="1500" dirty="0">
                <a:latin typeface="Arial" panose="020B0604020202020204" pitchFamily="34" charset="0"/>
                <a:cs typeface="Arial" panose="020B0604020202020204" pitchFamily="34" charset="0"/>
              </a:rPr>
              <a:t>En cualquier caso, las autoridades de tránsito podrán incorporar nuevas categorías y homologar su prioridad con cualquiera de las existentes. </a:t>
            </a:r>
            <a:endParaRPr lang="es-CO" sz="1500" dirty="0">
              <a:latin typeface="Arial" panose="020B0604020202020204" pitchFamily="34" charset="0"/>
              <a:cs typeface="Arial" panose="020B0604020202020204" pitchFamily="34" charset="0"/>
            </a:endParaRPr>
          </a:p>
        </p:txBody>
      </p:sp>
      <p:pic>
        <p:nvPicPr>
          <p:cNvPr id="9218" name="Picture 2" descr="El rescate de las autopistas y la socialización de las pérdidas">
            <a:extLst>
              <a:ext uri="{FF2B5EF4-FFF2-40B4-BE49-F238E27FC236}">
                <a16:creationId xmlns:a16="http://schemas.microsoft.com/office/drawing/2014/main" id="{D898C5B9-1B95-409D-9794-E6719DC82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435" y="678966"/>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IUDADES MÁS SEGURAS MEDIANTE EL DISEÑO">
            <a:extLst>
              <a:ext uri="{FF2B5EF4-FFF2-40B4-BE49-F238E27FC236}">
                <a16:creationId xmlns:a16="http://schemas.microsoft.com/office/drawing/2014/main" id="{F05E8735-53D7-4923-93B5-0CE2EE601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5535" y="3162300"/>
            <a:ext cx="4547344" cy="2175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223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3DA42F-CB8F-42B9-ADBA-8CCA8A107D03}"/>
              </a:ext>
            </a:extLst>
          </p:cNvPr>
          <p:cNvSpPr>
            <a:spLocks noGrp="1"/>
          </p:cNvSpPr>
          <p:nvPr>
            <p:ph type="title"/>
          </p:nvPr>
        </p:nvSpPr>
        <p:spPr/>
        <p:txBody>
          <a:bodyPr>
            <a:normAutofit/>
          </a:bodyPr>
          <a:lstStyle/>
          <a:p>
            <a:pPr algn="ctr"/>
            <a:r>
              <a:rPr lang="es-MX" sz="4000" dirty="0">
                <a:solidFill>
                  <a:srgbClr val="FF0000"/>
                </a:solidFill>
                <a:latin typeface="Arial" panose="020B0604020202020204" pitchFamily="34" charset="0"/>
                <a:cs typeface="Arial" panose="020B0604020202020204" pitchFamily="34" charset="0"/>
              </a:rPr>
              <a:t>PILAR DE ATENCIÓN A VÍCTIMAS</a:t>
            </a:r>
            <a:endParaRPr lang="es-CO" sz="4000" dirty="0">
              <a:solidFill>
                <a:srgbClr val="FF0000"/>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8B398A21-507C-4DBB-9598-238AEACC94E6}"/>
              </a:ext>
            </a:extLst>
          </p:cNvPr>
          <p:cNvSpPr>
            <a:spLocks noGrp="1"/>
          </p:cNvSpPr>
          <p:nvPr>
            <p:ph idx="1"/>
          </p:nvPr>
        </p:nvSpPr>
        <p:spPr>
          <a:xfrm>
            <a:off x="838200" y="1825625"/>
            <a:ext cx="5986670" cy="4351338"/>
          </a:xfrm>
        </p:spPr>
        <p:txBody>
          <a:bodyPr>
            <a:normAutofit/>
          </a:bodyPr>
          <a:lstStyle/>
          <a:p>
            <a:r>
              <a:rPr lang="es-MX" b="1" dirty="0">
                <a:solidFill>
                  <a:schemeClr val="accent1">
                    <a:lumMod val="75000"/>
                  </a:schemeClr>
                </a:solidFill>
                <a:latin typeface="Arial" panose="020B0604020202020204" pitchFamily="34" charset="0"/>
                <a:cs typeface="Arial" panose="020B0604020202020204" pitchFamily="34" charset="0"/>
              </a:rPr>
              <a:t>Plan de preparación y respuesta ante emergencias viales</a:t>
            </a:r>
          </a:p>
          <a:p>
            <a:endParaRPr lang="es-MX" b="1" dirty="0">
              <a:solidFill>
                <a:schemeClr val="accent1">
                  <a:lumMod val="75000"/>
                </a:schemeClr>
              </a:solidFill>
              <a:latin typeface="Arial" panose="020B0604020202020204" pitchFamily="34" charset="0"/>
              <a:cs typeface="Arial" panose="020B0604020202020204" pitchFamily="34" charset="0"/>
            </a:endParaRPr>
          </a:p>
          <a:p>
            <a:pPr marL="0" indent="0" algn="just">
              <a:buNone/>
            </a:pPr>
            <a:r>
              <a:rPr lang="es-MX" sz="2400" b="0" i="0" dirty="0">
                <a:solidFill>
                  <a:srgbClr val="222222"/>
                </a:solidFill>
                <a:effectLst/>
                <a:latin typeface="arial" panose="020B0604020202020204" pitchFamily="34" charset="0"/>
              </a:rPr>
              <a:t>Es una herramienta de diagnóstico, administrativa, organizacional y operativa, que le permite a la compañía seguir unos parámetros de acción simples: antes, durante y después de una </a:t>
            </a:r>
            <a:r>
              <a:rPr lang="es-MX" sz="2400" b="1" i="0" dirty="0">
                <a:solidFill>
                  <a:srgbClr val="222222"/>
                </a:solidFill>
                <a:effectLst/>
                <a:latin typeface="arial" panose="020B0604020202020204" pitchFamily="34" charset="0"/>
              </a:rPr>
              <a:t>emergencia vial</a:t>
            </a:r>
            <a:r>
              <a:rPr lang="es-MX" sz="2400" b="0" i="0" dirty="0">
                <a:solidFill>
                  <a:srgbClr val="222222"/>
                </a:solidFill>
                <a:effectLst/>
                <a:latin typeface="arial" panose="020B0604020202020204" pitchFamily="34" charset="0"/>
              </a:rPr>
              <a:t> con el fin de mitigar las consecuencias de las mismas</a:t>
            </a:r>
            <a:endParaRPr lang="es-CO" sz="24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853DC43F-3D71-494F-9537-5ECC610EC691}"/>
              </a:ext>
            </a:extLst>
          </p:cNvPr>
          <p:cNvPicPr>
            <a:picLocks noChangeAspect="1"/>
          </p:cNvPicPr>
          <p:nvPr/>
        </p:nvPicPr>
        <p:blipFill>
          <a:blip r:embed="rId2"/>
          <a:stretch>
            <a:fillRect/>
          </a:stretch>
        </p:blipFill>
        <p:spPr>
          <a:xfrm>
            <a:off x="7464493" y="2382043"/>
            <a:ext cx="3561316" cy="3197121"/>
          </a:xfrm>
          <a:prstGeom prst="rect">
            <a:avLst/>
          </a:prstGeom>
        </p:spPr>
      </p:pic>
    </p:spTree>
    <p:extLst>
      <p:ext uri="{BB962C8B-B14F-4D97-AF65-F5344CB8AC3E}">
        <p14:creationId xmlns:p14="http://schemas.microsoft.com/office/powerpoint/2010/main" val="3111370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A2068F-12D3-4038-9826-DF3E1C8B5706}"/>
              </a:ext>
            </a:extLst>
          </p:cNvPr>
          <p:cNvSpPr>
            <a:spLocks noGrp="1"/>
          </p:cNvSpPr>
          <p:nvPr>
            <p:ph type="title"/>
          </p:nvPr>
        </p:nvSpPr>
        <p:spPr>
          <a:xfrm>
            <a:off x="838200" y="365125"/>
            <a:ext cx="8809383" cy="1325563"/>
          </a:xfrm>
        </p:spPr>
        <p:txBody>
          <a:bodyPr>
            <a:normAutofit/>
          </a:bodyPr>
          <a:lstStyle/>
          <a:p>
            <a:pPr algn="ctr"/>
            <a:r>
              <a:rPr lang="es-MX" sz="2800" dirty="0">
                <a:solidFill>
                  <a:srgbClr val="FF0000"/>
                </a:solidFill>
                <a:latin typeface="Arial" panose="020B0604020202020204" pitchFamily="34" charset="0"/>
                <a:cs typeface="Arial" panose="020B0604020202020204" pitchFamily="34" charset="0"/>
              </a:rPr>
              <a:t>INVESTIGACIÓN INTERNA DE ACCIDENTES DE TRÁNSITO</a:t>
            </a:r>
            <a:endParaRPr lang="es-CO" sz="2800" dirty="0">
              <a:solidFill>
                <a:srgbClr val="FF0000"/>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5750C432-F735-4F37-94C5-71BDBC022CEE}"/>
              </a:ext>
            </a:extLst>
          </p:cNvPr>
          <p:cNvSpPr>
            <a:spLocks noGrp="1"/>
          </p:cNvSpPr>
          <p:nvPr>
            <p:ph idx="1"/>
          </p:nvPr>
        </p:nvSpPr>
        <p:spPr>
          <a:xfrm>
            <a:off x="838200" y="1825625"/>
            <a:ext cx="5393361" cy="4351338"/>
          </a:xfrm>
        </p:spPr>
        <p:txBody>
          <a:bodyPr>
            <a:normAutofit/>
          </a:bodyPr>
          <a:lstStyle/>
          <a:p>
            <a:pPr marL="342900" lvl="0" indent="-342900" algn="just">
              <a:buFont typeface="Arial" panose="020B0604020202020204" pitchFamily="34" charset="0"/>
              <a:buChar char="•"/>
            </a:pPr>
            <a:r>
              <a:rPr lang="es-CO" sz="1500" b="1" dirty="0">
                <a:effectLst/>
                <a:latin typeface="Arial" panose="020B0604020202020204" pitchFamily="34" charset="0"/>
                <a:ea typeface="Times New Roman" panose="02020603050405020304" pitchFamily="18" charset="0"/>
                <a:cs typeface="Times New Roman" panose="02020603050405020304" pitchFamily="18" charset="0"/>
              </a:rPr>
              <a:t>ACCIDENTE DE TRÁNSITO: </a:t>
            </a:r>
            <a:r>
              <a:rPr lang="es-CO" sz="1500" dirty="0">
                <a:effectLst/>
                <a:latin typeface="Arial" panose="020B0604020202020204" pitchFamily="34" charset="0"/>
                <a:ea typeface="Times New Roman" panose="02020603050405020304" pitchFamily="18" charset="0"/>
                <a:cs typeface="Times New Roman" panose="02020603050405020304" pitchFamily="18" charset="0"/>
              </a:rPr>
              <a:t>Evento generalmente involuntario, generado al menos por un vehículo en movimiento, que causa daños a personas y bienes involucrados en él e igualmente afecta la normal circulación de los vehículos que se movilizan por la vía o vías comprendidas en el lugar o dentro de la zona de influencia del hecho. (Artículo 2, Ley 769 de 2002. CNT).</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s-CO" sz="1500" b="1" dirty="0">
                <a:effectLst/>
                <a:latin typeface="Arial" panose="020B0604020202020204" pitchFamily="34" charset="0"/>
                <a:ea typeface="Times New Roman" panose="02020603050405020304" pitchFamily="18" charset="0"/>
                <a:cs typeface="Times New Roman" panose="02020603050405020304" pitchFamily="18" charset="0"/>
              </a:rPr>
              <a:t>INCIDENTE: </a:t>
            </a:r>
            <a:r>
              <a:rPr lang="es-CO" sz="1500" dirty="0">
                <a:effectLst/>
                <a:latin typeface="Arial" panose="020B0604020202020204" pitchFamily="34" charset="0"/>
                <a:ea typeface="Times New Roman" panose="02020603050405020304" pitchFamily="18" charset="0"/>
                <a:cs typeface="Times New Roman" panose="02020603050405020304" pitchFamily="18" charset="0"/>
              </a:rPr>
              <a:t>Es un suceso repentino no deseado que ocurre por las mismas causas que se presentan los accidentes, sólo que por cuestiones del azar no desencadena lesiones en las personas, daños a la propiedad, al proceso o al ambiente. Un incidente es una alerta que es necesario atender.  Es la oportunidad para identificar y controlar las causas básicas que lo generaron, antes de que ocurra un accidente.</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Arial" panose="020B0604020202020204" pitchFamily="34" charset="0"/>
              <a:buChar char="•"/>
            </a:pPr>
            <a:r>
              <a:rPr lang="es-CO" sz="1500" b="1" dirty="0">
                <a:effectLst/>
                <a:latin typeface="Arial" panose="020B0604020202020204" pitchFamily="34" charset="0"/>
                <a:ea typeface="Times New Roman" panose="02020603050405020304" pitchFamily="18" charset="0"/>
                <a:cs typeface="Times New Roman" panose="02020603050405020304" pitchFamily="18" charset="0"/>
              </a:rPr>
              <a:t>INCIDENTE DE TRÁNSITO: </a:t>
            </a:r>
            <a:r>
              <a:rPr lang="es-CO" sz="1500" dirty="0">
                <a:effectLst/>
                <a:latin typeface="Arial" panose="020B0604020202020204" pitchFamily="34" charset="0"/>
                <a:ea typeface="Times New Roman" panose="02020603050405020304" pitchFamily="18" charset="0"/>
                <a:cs typeface="Times New Roman" panose="02020603050405020304" pitchFamily="18" charset="0"/>
              </a:rPr>
              <a:t>Evento que ocurre por una falla de un componente o factores externos que contribuyen al sistema de tráfico vial.</a:t>
            </a:r>
            <a:endParaRPr lang="es-CO" sz="15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CO" sz="1500" dirty="0"/>
          </a:p>
        </p:txBody>
      </p:sp>
      <p:pic>
        <p:nvPicPr>
          <p:cNvPr id="4" name="Imagen 3">
            <a:extLst>
              <a:ext uri="{FF2B5EF4-FFF2-40B4-BE49-F238E27FC236}">
                <a16:creationId xmlns:a16="http://schemas.microsoft.com/office/drawing/2014/main" id="{78A27BEC-55A7-49D8-9279-B062F5906FDA}"/>
              </a:ext>
            </a:extLst>
          </p:cNvPr>
          <p:cNvPicPr>
            <a:picLocks noChangeAspect="1"/>
          </p:cNvPicPr>
          <p:nvPr/>
        </p:nvPicPr>
        <p:blipFill rotWithShape="1">
          <a:blip r:embed="rId2"/>
          <a:srcRect l="31910" r="8090" b="-1"/>
          <a:stretch/>
        </p:blipFill>
        <p:spPr>
          <a:xfrm>
            <a:off x="7616842" y="1850243"/>
            <a:ext cx="3731791" cy="365015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3811352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511ADB-9263-45B1-8802-BF5DF90E19EB}"/>
              </a:ext>
            </a:extLst>
          </p:cNvPr>
          <p:cNvSpPr>
            <a:spLocks noGrp="1"/>
          </p:cNvSpPr>
          <p:nvPr>
            <p:ph type="ctrTitle"/>
          </p:nvPr>
        </p:nvSpPr>
        <p:spPr>
          <a:xfrm>
            <a:off x="967687" y="2353008"/>
            <a:ext cx="5732816" cy="2736965"/>
          </a:xfrm>
        </p:spPr>
        <p:txBody>
          <a:bodyPr anchor="t">
            <a:normAutofit/>
          </a:bodyPr>
          <a:lstStyle/>
          <a:p>
            <a:pPr algn="just"/>
            <a:r>
              <a:rPr lang="es-MX" sz="4000" dirty="0">
                <a:latin typeface="Arial" panose="020B0604020202020204" pitchFamily="34" charset="0"/>
                <a:cs typeface="Arial" panose="020B0604020202020204" pitchFamily="34" charset="0"/>
              </a:rPr>
              <a:t>TEMA 3:MOVILIDAD SALUDABLE, SEGURA Y SOSTENIBLE </a:t>
            </a:r>
            <a:endParaRPr lang="es-CO" sz="4000" dirty="0">
              <a:latin typeface="Arial" panose="020B0604020202020204" pitchFamily="34" charset="0"/>
              <a:cs typeface="Arial" panose="020B0604020202020204" pitchFamily="34" charset="0"/>
            </a:endParaRPr>
          </a:p>
        </p:txBody>
      </p:sp>
      <p:pic>
        <p:nvPicPr>
          <p:cNvPr id="4" name="Imagen 3" descr="Imagen que contiene alimentos, grafiti&#10;&#10;Descripción generada automáticamente">
            <a:extLst>
              <a:ext uri="{FF2B5EF4-FFF2-40B4-BE49-F238E27FC236}">
                <a16:creationId xmlns:a16="http://schemas.microsoft.com/office/drawing/2014/main" id="{4A25C8A1-3110-48AB-A9F7-2FF09CC87CD7}"/>
              </a:ext>
            </a:extLst>
          </p:cNvPr>
          <p:cNvPicPr>
            <a:picLocks noChangeAspect="1"/>
          </p:cNvPicPr>
          <p:nvPr/>
        </p:nvPicPr>
        <p:blipFill>
          <a:blip r:embed="rId2"/>
          <a:stretch>
            <a:fillRect/>
          </a:stretch>
        </p:blipFill>
        <p:spPr>
          <a:xfrm>
            <a:off x="7502154" y="495096"/>
            <a:ext cx="3391371" cy="2552007"/>
          </a:xfrm>
          <a:prstGeom prst="rect">
            <a:avLst/>
          </a:prstGeom>
        </p:spPr>
      </p:pic>
    </p:spTree>
    <p:extLst>
      <p:ext uri="{BB962C8B-B14F-4D97-AF65-F5344CB8AC3E}">
        <p14:creationId xmlns:p14="http://schemas.microsoft.com/office/powerpoint/2010/main" val="3070029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054D2-58E6-4E78-A79A-03821B25AC4F}"/>
              </a:ext>
            </a:extLst>
          </p:cNvPr>
          <p:cNvSpPr>
            <a:spLocks noGrp="1"/>
          </p:cNvSpPr>
          <p:nvPr>
            <p:ph type="title"/>
          </p:nvPr>
        </p:nvSpPr>
        <p:spPr>
          <a:xfrm>
            <a:off x="589560" y="856180"/>
            <a:ext cx="5279408" cy="1128068"/>
          </a:xfrm>
        </p:spPr>
        <p:txBody>
          <a:bodyPr anchor="ctr">
            <a:normAutofit/>
          </a:bodyPr>
          <a:lstStyle/>
          <a:p>
            <a:r>
              <a:rPr lang="es-MX" sz="4000">
                <a:latin typeface="Arial" panose="020B0604020202020204" pitchFamily="34" charset="0"/>
                <a:cs typeface="Arial" panose="020B0604020202020204" pitchFamily="34" charset="0"/>
              </a:rPr>
              <a:t>Movilidad </a:t>
            </a:r>
            <a:endParaRPr lang="es-CO" sz="400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01B8176C-1A5B-4572-B06F-1B69F7BB0D8C}"/>
              </a:ext>
            </a:extLst>
          </p:cNvPr>
          <p:cNvSpPr>
            <a:spLocks noGrp="1"/>
          </p:cNvSpPr>
          <p:nvPr>
            <p:ph idx="1"/>
          </p:nvPr>
        </p:nvSpPr>
        <p:spPr>
          <a:xfrm>
            <a:off x="590719" y="2330505"/>
            <a:ext cx="5278066" cy="3979585"/>
          </a:xfrm>
        </p:spPr>
        <p:txBody>
          <a:bodyPr anchor="ctr">
            <a:normAutofit/>
          </a:bodyPr>
          <a:lstStyle/>
          <a:p>
            <a:pPr algn="just"/>
            <a:r>
              <a:rPr lang="es-MX" sz="2000" dirty="0">
                <a:latin typeface="Arial" panose="020B0604020202020204" pitchFamily="34" charset="0"/>
                <a:cs typeface="Arial" panose="020B0604020202020204" pitchFamily="34" charset="0"/>
              </a:rPr>
              <a:t>La </a:t>
            </a:r>
            <a:r>
              <a:rPr lang="es-MX" sz="2000" dirty="0">
                <a:solidFill>
                  <a:srgbClr val="FF0000"/>
                </a:solidFill>
                <a:latin typeface="Arial" panose="020B0604020202020204" pitchFamily="34" charset="0"/>
                <a:cs typeface="Arial" panose="020B0604020202020204" pitchFamily="34" charset="0"/>
              </a:rPr>
              <a:t>movilidad</a:t>
            </a:r>
            <a:r>
              <a:rPr lang="es-MX" sz="2000" dirty="0">
                <a:latin typeface="Arial" panose="020B0604020202020204" pitchFamily="34" charset="0"/>
                <a:cs typeface="Arial" panose="020B0604020202020204" pitchFamily="34" charset="0"/>
              </a:rPr>
              <a:t> hace referencia a la </a:t>
            </a:r>
            <a:r>
              <a:rPr lang="es-MX" sz="2000" b="1" dirty="0">
                <a:solidFill>
                  <a:schemeClr val="accent1">
                    <a:lumMod val="50000"/>
                  </a:schemeClr>
                </a:solidFill>
                <a:latin typeface="Arial" panose="020B0604020202020204" pitchFamily="34" charset="0"/>
                <a:cs typeface="Arial" panose="020B0604020202020204" pitchFamily="34" charset="0"/>
              </a:rPr>
              <a:t>capacidad de desplazamiento</a:t>
            </a:r>
            <a:r>
              <a:rPr lang="es-MX" sz="2000" dirty="0">
                <a:latin typeface="Arial" panose="020B0604020202020204" pitchFamily="34" charset="0"/>
                <a:cs typeface="Arial" panose="020B0604020202020204" pitchFamily="34" charset="0"/>
              </a:rPr>
              <a:t> con la que cuentan los individuos; y es posible considerarle, junto a la demografía, la alimentación y el hábitat, un desafío contemporáneo de la civilización; esto en la medida en que son acciones que alteran o afectan directamente la calidad de vida de los individuos. </a:t>
            </a:r>
            <a:endParaRPr lang="es-CO" sz="2000"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023D0BE3-EF79-4882-9C2F-4EB4BE6E8530}"/>
              </a:ext>
            </a:extLst>
          </p:cNvPr>
          <p:cNvPicPr>
            <a:picLocks noChangeAspect="1"/>
          </p:cNvPicPr>
          <p:nvPr/>
        </p:nvPicPr>
        <p:blipFill>
          <a:blip r:embed="rId2"/>
          <a:stretch>
            <a:fillRect/>
          </a:stretch>
        </p:blipFill>
        <p:spPr>
          <a:xfrm>
            <a:off x="7083423" y="655688"/>
            <a:ext cx="4397433" cy="2371164"/>
          </a:xfrm>
          <a:prstGeom prst="rect">
            <a:avLst/>
          </a:prstGeom>
        </p:spPr>
      </p:pic>
    </p:spTree>
    <p:extLst>
      <p:ext uri="{BB962C8B-B14F-4D97-AF65-F5344CB8AC3E}">
        <p14:creationId xmlns:p14="http://schemas.microsoft.com/office/powerpoint/2010/main" val="4110779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173876-C8FE-4451-AEC7-FAEC0B41A08B}"/>
              </a:ext>
            </a:extLst>
          </p:cNvPr>
          <p:cNvSpPr>
            <a:spLocks noGrp="1"/>
          </p:cNvSpPr>
          <p:nvPr>
            <p:ph type="title"/>
          </p:nvPr>
        </p:nvSpPr>
        <p:spPr>
          <a:xfrm>
            <a:off x="965200" y="1371190"/>
            <a:ext cx="3363170" cy="2183042"/>
          </a:xfrm>
        </p:spPr>
        <p:txBody>
          <a:bodyPr anchor="b">
            <a:normAutofit/>
          </a:bodyPr>
          <a:lstStyle/>
          <a:p>
            <a:r>
              <a:rPr lang="es-MX" sz="4000">
                <a:latin typeface="Arial" panose="020B0604020202020204" pitchFamily="34" charset="0"/>
                <a:cs typeface="Arial" panose="020B0604020202020204" pitchFamily="34" charset="0"/>
              </a:rPr>
              <a:t>MOVILIDAD SALUDABLE</a:t>
            </a:r>
            <a:endParaRPr lang="es-CO" sz="400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1EA5F9A8-DDD7-4F0E-BB86-D9E26475BD50}"/>
              </a:ext>
            </a:extLst>
          </p:cNvPr>
          <p:cNvSpPr>
            <a:spLocks noGrp="1"/>
          </p:cNvSpPr>
          <p:nvPr>
            <p:ph idx="1"/>
          </p:nvPr>
        </p:nvSpPr>
        <p:spPr>
          <a:xfrm>
            <a:off x="965199" y="3729161"/>
            <a:ext cx="5690043" cy="2698143"/>
          </a:xfrm>
        </p:spPr>
        <p:txBody>
          <a:bodyPr>
            <a:noAutofit/>
          </a:bodyPr>
          <a:lstStyle/>
          <a:p>
            <a:pPr algn="just"/>
            <a:r>
              <a:rPr lang="es-MX" sz="1800" dirty="0">
                <a:latin typeface="Arial" panose="020B0604020202020204" pitchFamily="34" charset="0"/>
                <a:cs typeface="Arial" panose="020B0604020202020204" pitchFamily="34" charset="0"/>
              </a:rPr>
              <a:t>Que moverse </a:t>
            </a:r>
            <a:r>
              <a:rPr lang="es-MX" sz="1800" b="1" dirty="0">
                <a:solidFill>
                  <a:srgbClr val="FF0000"/>
                </a:solidFill>
                <a:latin typeface="Arial" panose="020B0604020202020204" pitchFamily="34" charset="0"/>
                <a:cs typeface="Arial" panose="020B0604020202020204" pitchFamily="34" charset="0"/>
              </a:rPr>
              <a:t>sea saludable </a:t>
            </a:r>
            <a:r>
              <a:rPr lang="es-MX" sz="1800" dirty="0">
                <a:latin typeface="Arial" panose="020B0604020202020204" pitchFamily="34" charset="0"/>
                <a:cs typeface="Arial" panose="020B0604020202020204" pitchFamily="34" charset="0"/>
              </a:rPr>
              <a:t>es un propósito, un fin del sector salud. Moverse más veces, más tiempo, sin dependencia de </a:t>
            </a:r>
            <a:r>
              <a:rPr lang="es-MX" sz="1800" dirty="0">
                <a:solidFill>
                  <a:srgbClr val="FF0000"/>
                </a:solidFill>
                <a:latin typeface="Arial" panose="020B0604020202020204" pitchFamily="34" charset="0"/>
                <a:cs typeface="Arial" panose="020B0604020202020204" pitchFamily="34" charset="0"/>
              </a:rPr>
              <a:t>medios motorizados </a:t>
            </a:r>
            <a:r>
              <a:rPr lang="es-MX" sz="1800" dirty="0">
                <a:latin typeface="Arial" panose="020B0604020202020204" pitchFamily="34" charset="0"/>
                <a:cs typeface="Arial" panose="020B0604020202020204" pitchFamily="34" charset="0"/>
              </a:rPr>
              <a:t>y con accesibilidad para todos es, según sólida evidencia, la base de una vida personal, familiar, comunitaria y social gratificante, productiva, que promueve el bienestar de individuos y poblaciones, al tiempo que previene riesgos y enfermedades de diverso tipo, desde las fisiológicas a las mentales.</a:t>
            </a:r>
            <a:endParaRPr lang="es-CO" sz="1800" dirty="0">
              <a:latin typeface="Arial" panose="020B0604020202020204" pitchFamily="34" charset="0"/>
              <a:cs typeface="Arial" panose="020B0604020202020204" pitchFamily="34" charset="0"/>
            </a:endParaRPr>
          </a:p>
        </p:txBody>
      </p:sp>
      <p:pic>
        <p:nvPicPr>
          <p:cNvPr id="1026" name="Picture 2" descr="Resultado de imagen de pulmon caricatura">
            <a:extLst>
              <a:ext uri="{FF2B5EF4-FFF2-40B4-BE49-F238E27FC236}">
                <a16:creationId xmlns:a16="http://schemas.microsoft.com/office/drawing/2014/main" id="{BB74EDB7-58F7-4C57-92AF-B1F831FBD1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64" r="-3" b="-3"/>
          <a:stretch/>
        </p:blipFill>
        <p:spPr bwMode="auto">
          <a:xfrm>
            <a:off x="8050038" y="2362053"/>
            <a:ext cx="2713512" cy="2698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056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D22F2-168C-412F-9512-7290FF8F7B08}"/>
              </a:ext>
            </a:extLst>
          </p:cNvPr>
          <p:cNvSpPr>
            <a:spLocks noGrp="1"/>
          </p:cNvSpPr>
          <p:nvPr>
            <p:ph type="title"/>
          </p:nvPr>
        </p:nvSpPr>
        <p:spPr>
          <a:xfrm>
            <a:off x="6094105" y="802955"/>
            <a:ext cx="4977976" cy="1455996"/>
          </a:xfrm>
        </p:spPr>
        <p:txBody>
          <a:bodyPr>
            <a:normAutofit/>
          </a:bodyPr>
          <a:lstStyle/>
          <a:p>
            <a:r>
              <a:rPr lang="es-MX" sz="2800" dirty="0">
                <a:solidFill>
                  <a:srgbClr val="FF0000"/>
                </a:solidFill>
                <a:latin typeface="Arial" panose="020B0604020202020204" pitchFamily="34" charset="0"/>
                <a:cs typeface="Arial" panose="020B0604020202020204" pitchFamily="34" charset="0"/>
              </a:rPr>
              <a:t>MOVILIDAD SEGURA</a:t>
            </a:r>
            <a:endParaRPr lang="es-CO" sz="2800" dirty="0">
              <a:solidFill>
                <a:srgbClr val="FF0000"/>
              </a:solidFill>
            </a:endParaRPr>
          </a:p>
        </p:txBody>
      </p:sp>
      <p:pic>
        <p:nvPicPr>
          <p:cNvPr id="4" name="Imagen 3" descr="Imagen que contiene dibujo&#10;&#10;Descripción generada automáticamente">
            <a:extLst>
              <a:ext uri="{FF2B5EF4-FFF2-40B4-BE49-F238E27FC236}">
                <a16:creationId xmlns:a16="http://schemas.microsoft.com/office/drawing/2014/main" id="{AF88112D-B35F-4333-9A5F-17401FDD9901}"/>
              </a:ext>
            </a:extLst>
          </p:cNvPr>
          <p:cNvPicPr>
            <a:picLocks noChangeAspect="1"/>
          </p:cNvPicPr>
          <p:nvPr/>
        </p:nvPicPr>
        <p:blipFill rotWithShape="1">
          <a:blip r:embed="rId2"/>
          <a:srcRect t="564" r="-3" b="-3"/>
          <a:stretch/>
        </p:blipFill>
        <p:spPr>
          <a:xfrm>
            <a:off x="858497" y="3875314"/>
            <a:ext cx="2685574" cy="2670429"/>
          </a:xfrm>
          <a:prstGeom prst="rect">
            <a:avLst/>
          </a:prstGeom>
        </p:spPr>
      </p:pic>
      <p:sp>
        <p:nvSpPr>
          <p:cNvPr id="3" name="Marcador de contenido 2">
            <a:extLst>
              <a:ext uri="{FF2B5EF4-FFF2-40B4-BE49-F238E27FC236}">
                <a16:creationId xmlns:a16="http://schemas.microsoft.com/office/drawing/2014/main" id="{7477EDF9-5A64-47EB-AA1A-8291C56F6610}"/>
              </a:ext>
            </a:extLst>
          </p:cNvPr>
          <p:cNvSpPr>
            <a:spLocks noGrp="1"/>
          </p:cNvSpPr>
          <p:nvPr>
            <p:ph idx="1"/>
          </p:nvPr>
        </p:nvSpPr>
        <p:spPr>
          <a:xfrm>
            <a:off x="5526157" y="1961322"/>
            <a:ext cx="6294782" cy="4099649"/>
          </a:xfrm>
        </p:spPr>
        <p:txBody>
          <a:bodyPr anchor="ctr">
            <a:normAutofit/>
          </a:bodyPr>
          <a:lstStyle/>
          <a:p>
            <a:pPr algn="just"/>
            <a:r>
              <a:rPr lang="es-MX" sz="1600" dirty="0">
                <a:solidFill>
                  <a:srgbClr val="000000"/>
                </a:solidFill>
                <a:latin typeface="Arial" panose="020B0604020202020204" pitchFamily="34" charset="0"/>
                <a:cs typeface="Arial" panose="020B0604020202020204" pitchFamily="34" charset="0"/>
              </a:rPr>
              <a:t>Que moverse </a:t>
            </a:r>
            <a:r>
              <a:rPr lang="es-MX" sz="1600" b="1" dirty="0">
                <a:solidFill>
                  <a:srgbClr val="FF0000"/>
                </a:solidFill>
                <a:latin typeface="Arial" panose="020B0604020202020204" pitchFamily="34" charset="0"/>
                <a:cs typeface="Arial" panose="020B0604020202020204" pitchFamily="34" charset="0"/>
              </a:rPr>
              <a:t>sea seguro </a:t>
            </a:r>
            <a:r>
              <a:rPr lang="es-MX" sz="1600" dirty="0">
                <a:solidFill>
                  <a:srgbClr val="000000"/>
                </a:solidFill>
                <a:latin typeface="Arial" panose="020B0604020202020204" pitchFamily="34" charset="0"/>
                <a:cs typeface="Arial" panose="020B0604020202020204" pitchFamily="34" charset="0"/>
              </a:rPr>
              <a:t>es un medio para mantener y promover la salud. </a:t>
            </a:r>
          </a:p>
          <a:p>
            <a:pPr algn="just"/>
            <a:r>
              <a:rPr lang="es-MX" sz="1600" dirty="0">
                <a:solidFill>
                  <a:srgbClr val="000000"/>
                </a:solidFill>
                <a:latin typeface="Arial" panose="020B0604020202020204" pitchFamily="34" charset="0"/>
                <a:cs typeface="Arial" panose="020B0604020202020204" pitchFamily="34" charset="0"/>
              </a:rPr>
              <a:t>El contexto natural y creado en que las personas se mueven cotidianamente al socializar, recrearse, estudiar, trabajar, al vivir, </a:t>
            </a:r>
            <a:r>
              <a:rPr lang="es-MX" sz="1600" b="1" dirty="0">
                <a:solidFill>
                  <a:srgbClr val="FF0000"/>
                </a:solidFill>
                <a:latin typeface="Arial" panose="020B0604020202020204" pitchFamily="34" charset="0"/>
                <a:cs typeface="Arial" panose="020B0604020202020204" pitchFamily="34" charset="0"/>
              </a:rPr>
              <a:t>no debe generar riesgos ni exposición a amenazas contra la vida y la salud</a:t>
            </a:r>
            <a:r>
              <a:rPr lang="es-MX" sz="1600" dirty="0">
                <a:solidFill>
                  <a:srgbClr val="000000"/>
                </a:solidFill>
                <a:latin typeface="Arial" panose="020B0604020202020204" pitchFamily="34" charset="0"/>
                <a:cs typeface="Arial" panose="020B0604020202020204" pitchFamily="34" charset="0"/>
              </a:rPr>
              <a:t>. </a:t>
            </a:r>
          </a:p>
          <a:p>
            <a:pPr algn="just"/>
            <a:r>
              <a:rPr lang="es-MX" sz="1600" dirty="0">
                <a:solidFill>
                  <a:srgbClr val="000000"/>
                </a:solidFill>
                <a:latin typeface="Arial" panose="020B0604020202020204" pitchFamily="34" charset="0"/>
                <a:cs typeface="Arial" panose="020B0604020202020204" pitchFamily="34" charset="0"/>
              </a:rPr>
              <a:t>Moverse de manera segura implica que el ente territorial disponga de política intersectorial y estrategias integrales expresadas en planes, programas y proyectos, que van desde </a:t>
            </a:r>
            <a:r>
              <a:rPr lang="es-MX" sz="1600" dirty="0">
                <a:solidFill>
                  <a:schemeClr val="accent1">
                    <a:lumMod val="75000"/>
                  </a:schemeClr>
                </a:solidFill>
                <a:latin typeface="Arial" panose="020B0604020202020204" pitchFamily="34" charset="0"/>
                <a:cs typeface="Arial" panose="020B0604020202020204" pitchFamily="34" charset="0"/>
              </a:rPr>
              <a:t>promover la cultura </a:t>
            </a:r>
            <a:r>
              <a:rPr lang="es-MX" sz="1600" dirty="0">
                <a:solidFill>
                  <a:srgbClr val="000000"/>
                </a:solidFill>
                <a:latin typeface="Arial" panose="020B0604020202020204" pitchFamily="34" charset="0"/>
                <a:cs typeface="Arial" panose="020B0604020202020204" pitchFamily="34" charset="0"/>
              </a:rPr>
              <a:t>del cuidado en la vía como prioridad desde la cultura ciudadana, contar con la infraestructura y gestión de la movilidad adecuada, hasta la respuesta oportuna y eficaz del sector salud a la atención de las personas lesionadas cuando ocurren incidentes en las vías.</a:t>
            </a:r>
            <a:endParaRPr lang="es-CO" sz="1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0428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C0E98-8FBD-4E06-AA7B-4F4D6E365CAC}"/>
              </a:ext>
            </a:extLst>
          </p:cNvPr>
          <p:cNvSpPr>
            <a:spLocks noGrp="1"/>
          </p:cNvSpPr>
          <p:nvPr>
            <p:ph type="title"/>
          </p:nvPr>
        </p:nvSpPr>
        <p:spPr>
          <a:xfrm>
            <a:off x="804672" y="802955"/>
            <a:ext cx="4977976" cy="1454051"/>
          </a:xfrm>
        </p:spPr>
        <p:txBody>
          <a:bodyPr>
            <a:normAutofit/>
          </a:bodyPr>
          <a:lstStyle/>
          <a:p>
            <a:r>
              <a:rPr lang="es-MX" sz="2800" dirty="0">
                <a:solidFill>
                  <a:srgbClr val="FF0000"/>
                </a:solidFill>
                <a:latin typeface="Arial" panose="020B0604020202020204" pitchFamily="34" charset="0"/>
                <a:cs typeface="Arial" panose="020B0604020202020204" pitchFamily="34" charset="0"/>
              </a:rPr>
              <a:t>MOVILIDAD SOSTENIBLE </a:t>
            </a:r>
            <a:endParaRPr lang="es-CO" sz="2800" dirty="0">
              <a:solidFill>
                <a:srgbClr val="FF0000"/>
              </a:solidFill>
            </a:endParaRPr>
          </a:p>
        </p:txBody>
      </p:sp>
      <p:pic>
        <p:nvPicPr>
          <p:cNvPr id="4" name="Imagen 3" descr="Imagen que contiene texto, mapa, amarillo&#10;&#10;Descripción generada automáticamente">
            <a:extLst>
              <a:ext uri="{FF2B5EF4-FFF2-40B4-BE49-F238E27FC236}">
                <a16:creationId xmlns:a16="http://schemas.microsoft.com/office/drawing/2014/main" id="{12E6D22D-1423-40F3-8921-29BA807766E0}"/>
              </a:ext>
            </a:extLst>
          </p:cNvPr>
          <p:cNvPicPr>
            <a:picLocks noChangeAspect="1"/>
          </p:cNvPicPr>
          <p:nvPr/>
        </p:nvPicPr>
        <p:blipFill rotWithShape="1">
          <a:blip r:embed="rId2">
            <a:alphaModFix/>
          </a:blip>
          <a:srcRect l="1561" r="331" b="-2"/>
          <a:stretch/>
        </p:blipFill>
        <p:spPr>
          <a:xfrm>
            <a:off x="6635818" y="55753"/>
            <a:ext cx="3674754" cy="2106932"/>
          </a:xfrm>
          <a:custGeom>
            <a:avLst/>
            <a:gdLst/>
            <a:ahLst/>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Marcador de contenido 2">
            <a:extLst>
              <a:ext uri="{FF2B5EF4-FFF2-40B4-BE49-F238E27FC236}">
                <a16:creationId xmlns:a16="http://schemas.microsoft.com/office/drawing/2014/main" id="{4478D6D3-62B0-4FD7-84E0-EBDCB0256120}"/>
              </a:ext>
            </a:extLst>
          </p:cNvPr>
          <p:cNvSpPr>
            <a:spLocks noGrp="1"/>
          </p:cNvSpPr>
          <p:nvPr>
            <p:ph idx="1"/>
          </p:nvPr>
        </p:nvSpPr>
        <p:spPr>
          <a:xfrm>
            <a:off x="804672" y="1974574"/>
            <a:ext cx="4956705" cy="4086397"/>
          </a:xfrm>
        </p:spPr>
        <p:txBody>
          <a:bodyPr anchor="ctr">
            <a:normAutofit/>
          </a:bodyPr>
          <a:lstStyle/>
          <a:p>
            <a:pPr algn="just"/>
            <a:r>
              <a:rPr lang="es-MX" sz="1700" dirty="0">
                <a:solidFill>
                  <a:srgbClr val="000000"/>
                </a:solidFill>
                <a:latin typeface="Arial" panose="020B0604020202020204" pitchFamily="34" charset="0"/>
                <a:cs typeface="Arial" panose="020B0604020202020204" pitchFamily="34" charset="0"/>
              </a:rPr>
              <a:t>Que la movilidad </a:t>
            </a:r>
            <a:r>
              <a:rPr lang="es-MX" sz="1700" dirty="0">
                <a:solidFill>
                  <a:srgbClr val="FF0000"/>
                </a:solidFill>
                <a:latin typeface="Arial" panose="020B0604020202020204" pitchFamily="34" charset="0"/>
                <a:cs typeface="Arial" panose="020B0604020202020204" pitchFamily="34" charset="0"/>
              </a:rPr>
              <a:t>sea sostenible </a:t>
            </a:r>
            <a:r>
              <a:rPr lang="es-MX" sz="1700" dirty="0">
                <a:solidFill>
                  <a:srgbClr val="000000"/>
                </a:solidFill>
                <a:latin typeface="Arial" panose="020B0604020202020204" pitchFamily="34" charset="0"/>
                <a:cs typeface="Arial" panose="020B0604020202020204" pitchFamily="34" charset="0"/>
              </a:rPr>
              <a:t>es un modo contemporáneo de entender, conscientemente, el alcance global del desplazamiento.</a:t>
            </a:r>
          </a:p>
          <a:p>
            <a:pPr algn="just"/>
            <a:r>
              <a:rPr lang="es-MX" sz="1700" dirty="0">
                <a:solidFill>
                  <a:srgbClr val="000000"/>
                </a:solidFill>
                <a:latin typeface="Arial" panose="020B0604020202020204" pitchFamily="34" charset="0"/>
                <a:cs typeface="Arial" panose="020B0604020202020204" pitchFamily="34" charset="0"/>
              </a:rPr>
              <a:t>Es una </a:t>
            </a:r>
            <a:r>
              <a:rPr lang="es-MX" sz="1700" b="1" dirty="0">
                <a:solidFill>
                  <a:srgbClr val="FF0000"/>
                </a:solidFill>
                <a:latin typeface="Arial" panose="020B0604020202020204" pitchFamily="34" charset="0"/>
                <a:cs typeface="Arial" panose="020B0604020202020204" pitchFamily="34" charset="0"/>
              </a:rPr>
              <a:t>premisa moderna </a:t>
            </a:r>
            <a:r>
              <a:rPr lang="es-MX" sz="1700" dirty="0">
                <a:solidFill>
                  <a:srgbClr val="000000"/>
                </a:solidFill>
                <a:latin typeface="Arial" panose="020B0604020202020204" pitchFamily="34" charset="0"/>
                <a:cs typeface="Arial" panose="020B0604020202020204" pitchFamily="34" charset="0"/>
              </a:rPr>
              <a:t>para articular actores y sectores de manera racional, equitativa y funcional en la preservación del ambiente natural o creado de las generaciones presentes y futuras, en sus dimensiones ambiental, económica, política y social.</a:t>
            </a:r>
          </a:p>
          <a:p>
            <a:pPr algn="just"/>
            <a:r>
              <a:rPr lang="es-MX" sz="1700" dirty="0">
                <a:solidFill>
                  <a:srgbClr val="000000"/>
                </a:solidFill>
                <a:latin typeface="Arial" panose="020B0604020202020204" pitchFamily="34" charset="0"/>
                <a:cs typeface="Arial" panose="020B0604020202020204" pitchFamily="34" charset="0"/>
              </a:rPr>
              <a:t>Moverse de manera sostenible </a:t>
            </a:r>
            <a:r>
              <a:rPr lang="es-MX" sz="1700" b="1" dirty="0">
                <a:solidFill>
                  <a:srgbClr val="00B0F0"/>
                </a:solidFill>
                <a:latin typeface="Arial" panose="020B0604020202020204" pitchFamily="34" charset="0"/>
                <a:cs typeface="Arial" panose="020B0604020202020204" pitchFamily="34" charset="0"/>
              </a:rPr>
              <a:t>implica a los entes territoriales</a:t>
            </a:r>
            <a:r>
              <a:rPr lang="es-MX" sz="1700" b="1" dirty="0">
                <a:solidFill>
                  <a:srgbClr val="000000"/>
                </a:solidFill>
                <a:latin typeface="Arial" panose="020B0604020202020204" pitchFamily="34" charset="0"/>
                <a:cs typeface="Arial" panose="020B0604020202020204" pitchFamily="34" charset="0"/>
              </a:rPr>
              <a:t> </a:t>
            </a:r>
            <a:r>
              <a:rPr lang="es-MX" sz="1700" dirty="0">
                <a:solidFill>
                  <a:srgbClr val="000000"/>
                </a:solidFill>
                <a:latin typeface="Arial" panose="020B0604020202020204" pitchFamily="34" charset="0"/>
                <a:cs typeface="Arial" panose="020B0604020202020204" pitchFamily="34" charset="0"/>
              </a:rPr>
              <a:t>promover una nueva conciencia sobre los recursos y efectos comprometidos en la Movilidad.</a:t>
            </a:r>
            <a:endParaRPr lang="es-CO" sz="17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5169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ABACE2-B600-4E2C-9940-E16A59FBB99F}"/>
              </a:ext>
            </a:extLst>
          </p:cNvPr>
          <p:cNvSpPr>
            <a:spLocks noGrp="1"/>
          </p:cNvSpPr>
          <p:nvPr>
            <p:ph type="title"/>
          </p:nvPr>
        </p:nvSpPr>
        <p:spPr>
          <a:xfrm>
            <a:off x="841249" y="539578"/>
            <a:ext cx="7025558" cy="1684638"/>
          </a:xfrm>
        </p:spPr>
        <p:txBody>
          <a:bodyPr vert="horz" lIns="91440" tIns="45720" rIns="91440" bIns="45720" rtlCol="0" anchor="ctr">
            <a:normAutofit/>
          </a:bodyPr>
          <a:lstStyle/>
          <a:p>
            <a:r>
              <a:rPr lang="en-US" sz="2800" dirty="0">
                <a:solidFill>
                  <a:srgbClr val="FF0000"/>
                </a:solidFill>
                <a:latin typeface="Arial" panose="020B0604020202020204" pitchFamily="34" charset="0"/>
                <a:cs typeface="Arial" panose="020B0604020202020204" pitchFamily="34" charset="0"/>
              </a:rPr>
              <a:t>CONTEXTO MUNDIAL Y NACIONAL EN LA SEGURIDAD VIAL </a:t>
            </a:r>
          </a:p>
        </p:txBody>
      </p:sp>
      <p:sp>
        <p:nvSpPr>
          <p:cNvPr id="5" name="Rectángulo 4">
            <a:extLst>
              <a:ext uri="{FF2B5EF4-FFF2-40B4-BE49-F238E27FC236}">
                <a16:creationId xmlns:a16="http://schemas.microsoft.com/office/drawing/2014/main" id="{CF517679-3A9B-49C8-A657-CDF81652CFD6}"/>
              </a:ext>
            </a:extLst>
          </p:cNvPr>
          <p:cNvSpPr/>
          <p:nvPr/>
        </p:nvSpPr>
        <p:spPr>
          <a:xfrm>
            <a:off x="838201" y="2409568"/>
            <a:ext cx="5615608" cy="3690551"/>
          </a:xfrm>
          <a:prstGeom prst="rect">
            <a:avLst/>
          </a:prstGeom>
        </p:spPr>
        <p:txBody>
          <a:bodyPr vert="horz" lIns="91440" tIns="45720" rIns="91440" bIns="45720" rtlCol="0">
            <a:normAutofit/>
          </a:bodyPr>
          <a:lstStyle/>
          <a:p>
            <a:pPr algn="just">
              <a:lnSpc>
                <a:spcPct val="90000"/>
              </a:lnSpc>
              <a:spcAft>
                <a:spcPts val="600"/>
              </a:spcAft>
            </a:pPr>
            <a:r>
              <a:rPr lang="es-CO" sz="2000" dirty="0">
                <a:latin typeface="Arial" panose="020B0604020202020204" pitchFamily="34" charset="0"/>
                <a:cs typeface="Arial" panose="020B0604020202020204" pitchFamily="34" charset="0"/>
              </a:rPr>
              <a:t>Colombia través de la Ley 1702 de 2013 creo la Agencia Nacional de Seguridad Vial como entidad rectora, en cumplimiento de las funciones de:</a:t>
            </a:r>
          </a:p>
          <a:p>
            <a:pPr algn="just">
              <a:lnSpc>
                <a:spcPct val="90000"/>
              </a:lnSpc>
              <a:spcAft>
                <a:spcPts val="600"/>
              </a:spcAft>
            </a:pPr>
            <a:endParaRPr lang="es-CO" sz="2000" dirty="0">
              <a:latin typeface="Arial" panose="020B0604020202020204" pitchFamily="34" charset="0"/>
              <a:cs typeface="Arial" panose="020B0604020202020204" pitchFamily="34" charset="0"/>
            </a:endParaRPr>
          </a:p>
          <a:p>
            <a:pPr indent="-228600" algn="just">
              <a:lnSpc>
                <a:spcPct val="90000"/>
              </a:lnSpc>
              <a:spcAft>
                <a:spcPts val="600"/>
              </a:spcAft>
              <a:buFont typeface="Arial" panose="020B0604020202020204" pitchFamily="34" charset="0"/>
              <a:buChar char="•"/>
            </a:pPr>
            <a:r>
              <a:rPr lang="es-CO" sz="2000" dirty="0">
                <a:latin typeface="Arial" panose="020B0604020202020204" pitchFamily="34" charset="0"/>
                <a:cs typeface="Arial" panose="020B0604020202020204" pitchFamily="34" charset="0"/>
              </a:rPr>
              <a:t>Formular y adoptar las políticas, planes, programas, proyectos y regulación económica del transporte, el tránsito y la infraestructura”,</a:t>
            </a:r>
          </a:p>
          <a:p>
            <a:pPr algn="just">
              <a:lnSpc>
                <a:spcPct val="90000"/>
              </a:lnSpc>
              <a:spcAft>
                <a:spcPts val="600"/>
              </a:spcAft>
            </a:pPr>
            <a:endParaRPr lang="es-CO" sz="2000" dirty="0">
              <a:latin typeface="Arial" panose="020B0604020202020204" pitchFamily="34" charset="0"/>
              <a:cs typeface="Arial" panose="020B0604020202020204" pitchFamily="34" charset="0"/>
            </a:endParaRPr>
          </a:p>
          <a:p>
            <a:pPr indent="-228600" algn="just">
              <a:lnSpc>
                <a:spcPct val="90000"/>
              </a:lnSpc>
              <a:spcAft>
                <a:spcPts val="600"/>
              </a:spcAft>
              <a:buFont typeface="Arial" panose="020B0604020202020204" pitchFamily="34" charset="0"/>
              <a:buChar char="•"/>
            </a:pPr>
            <a:r>
              <a:rPr lang="es-CO" sz="2000" dirty="0">
                <a:latin typeface="Arial" panose="020B0604020202020204" pitchFamily="34" charset="0"/>
                <a:cs typeface="Arial" panose="020B0604020202020204" pitchFamily="34" charset="0"/>
              </a:rPr>
              <a:t>La de elaborar un plan nacional de seguridad vial para disminuir la accidentalidad vial en el país</a:t>
            </a:r>
          </a:p>
        </p:txBody>
      </p:sp>
      <p:pic>
        <p:nvPicPr>
          <p:cNvPr id="4" name="Marcador de contenido 3">
            <a:extLst>
              <a:ext uri="{FF2B5EF4-FFF2-40B4-BE49-F238E27FC236}">
                <a16:creationId xmlns:a16="http://schemas.microsoft.com/office/drawing/2014/main" id="{DB5B2C91-3977-476B-9852-E1D08C838062}"/>
              </a:ext>
            </a:extLst>
          </p:cNvPr>
          <p:cNvPicPr>
            <a:picLocks noGrp="1" noChangeAspect="1"/>
          </p:cNvPicPr>
          <p:nvPr>
            <p:ph idx="1"/>
          </p:nvPr>
        </p:nvPicPr>
        <p:blipFill rotWithShape="1">
          <a:blip r:embed="rId2"/>
          <a:srcRect l="51161" t="12770" r="3833" b="10547"/>
          <a:stretch/>
        </p:blipFill>
        <p:spPr>
          <a:xfrm>
            <a:off x="7292011" y="1653732"/>
            <a:ext cx="4058740" cy="4446387"/>
          </a:xfrm>
          <a:prstGeom prst="rect">
            <a:avLst/>
          </a:prstGeom>
        </p:spPr>
      </p:pic>
    </p:spTree>
    <p:extLst>
      <p:ext uri="{BB962C8B-B14F-4D97-AF65-F5344CB8AC3E}">
        <p14:creationId xmlns:p14="http://schemas.microsoft.com/office/powerpoint/2010/main" val="1934715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2641B8E4-CD69-4277-A9DA-DF79687A63E5}"/>
              </a:ext>
            </a:extLst>
          </p:cNvPr>
          <p:cNvPicPr>
            <a:picLocks noGrp="1" noChangeAspect="1"/>
          </p:cNvPicPr>
          <p:nvPr>
            <p:ph idx="1"/>
          </p:nvPr>
        </p:nvPicPr>
        <p:blipFill rotWithShape="1">
          <a:blip r:embed="rId2"/>
          <a:srcRect l="3110" t="34166" r="53364" b="35609"/>
          <a:stretch/>
        </p:blipFill>
        <p:spPr>
          <a:xfrm>
            <a:off x="175467" y="2570922"/>
            <a:ext cx="11340671" cy="3421891"/>
          </a:xfrm>
          <a:prstGeom prst="rect">
            <a:avLst/>
          </a:prstGeom>
        </p:spPr>
      </p:pic>
      <p:sp>
        <p:nvSpPr>
          <p:cNvPr id="2" name="Título 1">
            <a:extLst>
              <a:ext uri="{FF2B5EF4-FFF2-40B4-BE49-F238E27FC236}">
                <a16:creationId xmlns:a16="http://schemas.microsoft.com/office/drawing/2014/main" id="{CAB8F517-FF00-44C2-A250-39F192C5D231}"/>
              </a:ext>
            </a:extLst>
          </p:cNvPr>
          <p:cNvSpPr>
            <a:spLocks noGrp="1"/>
          </p:cNvSpPr>
          <p:nvPr>
            <p:ph type="title"/>
          </p:nvPr>
        </p:nvSpPr>
        <p:spPr>
          <a:xfrm>
            <a:off x="1179226" y="826680"/>
            <a:ext cx="9833548" cy="1325563"/>
          </a:xfrm>
        </p:spPr>
        <p:txBody>
          <a:bodyPr>
            <a:normAutofit/>
          </a:bodyPr>
          <a:lstStyle/>
          <a:p>
            <a:pPr algn="ctr"/>
            <a:r>
              <a:rPr lang="es-MX" sz="2800" b="1" dirty="0">
                <a:solidFill>
                  <a:srgbClr val="FF0000"/>
                </a:solidFill>
                <a:latin typeface="Arial" panose="020B0604020202020204" pitchFamily="34" charset="0"/>
                <a:cs typeface="Arial" panose="020B0604020202020204" pitchFamily="34" charset="0"/>
              </a:rPr>
              <a:t>POSIBLES RIESGOS GENERADOS EN LA ZONA URBANA </a:t>
            </a:r>
            <a:endParaRPr lang="es-CO"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0938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C3951C10-11F6-4E71-BC34-59B29C4F3668}"/>
              </a:ext>
            </a:extLst>
          </p:cNvPr>
          <p:cNvPicPr>
            <a:picLocks noGrp="1" noChangeAspect="1"/>
          </p:cNvPicPr>
          <p:nvPr>
            <p:ph idx="1"/>
          </p:nvPr>
        </p:nvPicPr>
        <p:blipFill rotWithShape="1">
          <a:blip r:embed="rId2"/>
          <a:srcRect l="3000" t="46436" r="53887" b="22517"/>
          <a:stretch/>
        </p:blipFill>
        <p:spPr>
          <a:xfrm>
            <a:off x="722146" y="2478157"/>
            <a:ext cx="10933043" cy="3829878"/>
          </a:xfrm>
          <a:prstGeom prst="rect">
            <a:avLst/>
          </a:prstGeom>
        </p:spPr>
      </p:pic>
      <p:sp>
        <p:nvSpPr>
          <p:cNvPr id="2" name="Título 1">
            <a:extLst>
              <a:ext uri="{FF2B5EF4-FFF2-40B4-BE49-F238E27FC236}">
                <a16:creationId xmlns:a16="http://schemas.microsoft.com/office/drawing/2014/main" id="{FDE0F705-A1F6-4486-9131-AE99F726D5E7}"/>
              </a:ext>
            </a:extLst>
          </p:cNvPr>
          <p:cNvSpPr>
            <a:spLocks noGrp="1"/>
          </p:cNvSpPr>
          <p:nvPr>
            <p:ph type="title"/>
          </p:nvPr>
        </p:nvSpPr>
        <p:spPr>
          <a:xfrm>
            <a:off x="1179226" y="826680"/>
            <a:ext cx="9833548" cy="1325563"/>
          </a:xfrm>
        </p:spPr>
        <p:txBody>
          <a:bodyPr>
            <a:normAutofit/>
          </a:bodyPr>
          <a:lstStyle/>
          <a:p>
            <a:pPr algn="ctr"/>
            <a:r>
              <a:rPr lang="es-MX" sz="2800" dirty="0">
                <a:solidFill>
                  <a:srgbClr val="FF0000"/>
                </a:solidFill>
                <a:latin typeface="Arial" panose="020B0604020202020204" pitchFamily="34" charset="0"/>
                <a:cs typeface="Arial" panose="020B0604020202020204" pitchFamily="34" charset="0"/>
              </a:rPr>
              <a:t>POSIBLES RIESGOS GENERADOS EN LA ZONA RURAL</a:t>
            </a:r>
            <a:endParaRPr lang="es-CO" sz="2800" dirty="0">
              <a:solidFill>
                <a:srgbClr val="FF0000"/>
              </a:solidFill>
            </a:endParaRPr>
          </a:p>
        </p:txBody>
      </p:sp>
    </p:spTree>
    <p:extLst>
      <p:ext uri="{BB962C8B-B14F-4D97-AF65-F5344CB8AC3E}">
        <p14:creationId xmlns:p14="http://schemas.microsoft.com/office/powerpoint/2010/main" val="1337693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7">
            <a:extLst>
              <a:ext uri="{FF2B5EF4-FFF2-40B4-BE49-F238E27FC236}">
                <a16:creationId xmlns:a16="http://schemas.microsoft.com/office/drawing/2014/main" id="{E6DF22C1-5BEF-4B86-89F4-AA0803CA0426}"/>
              </a:ext>
            </a:extLst>
          </p:cNvPr>
          <p:cNvGraphicFramePr>
            <a:graphicFrameLocks noGrp="1"/>
          </p:cNvGraphicFramePr>
          <p:nvPr/>
        </p:nvGraphicFramePr>
        <p:xfrm>
          <a:off x="278296" y="1232452"/>
          <a:ext cx="11529391" cy="5169865"/>
        </p:xfrm>
        <a:graphic>
          <a:graphicData uri="http://schemas.openxmlformats.org/drawingml/2006/table">
            <a:tbl>
              <a:tblPr firstRow="1" bandRow="1">
                <a:tableStyleId>{5C22544A-7EE6-4342-B048-85BDC9FD1C3A}</a:tableStyleId>
              </a:tblPr>
              <a:tblGrid>
                <a:gridCol w="1630017">
                  <a:extLst>
                    <a:ext uri="{9D8B030D-6E8A-4147-A177-3AD203B41FA5}">
                      <a16:colId xmlns:a16="http://schemas.microsoft.com/office/drawing/2014/main" val="3668492287"/>
                    </a:ext>
                  </a:extLst>
                </a:gridCol>
                <a:gridCol w="1802296">
                  <a:extLst>
                    <a:ext uri="{9D8B030D-6E8A-4147-A177-3AD203B41FA5}">
                      <a16:colId xmlns:a16="http://schemas.microsoft.com/office/drawing/2014/main" val="3149722093"/>
                    </a:ext>
                  </a:extLst>
                </a:gridCol>
                <a:gridCol w="2491408">
                  <a:extLst>
                    <a:ext uri="{9D8B030D-6E8A-4147-A177-3AD203B41FA5}">
                      <a16:colId xmlns:a16="http://schemas.microsoft.com/office/drawing/2014/main" val="1903967719"/>
                    </a:ext>
                  </a:extLst>
                </a:gridCol>
                <a:gridCol w="2460060">
                  <a:extLst>
                    <a:ext uri="{9D8B030D-6E8A-4147-A177-3AD203B41FA5}">
                      <a16:colId xmlns:a16="http://schemas.microsoft.com/office/drawing/2014/main" val="812246216"/>
                    </a:ext>
                  </a:extLst>
                </a:gridCol>
                <a:gridCol w="3145610">
                  <a:extLst>
                    <a:ext uri="{9D8B030D-6E8A-4147-A177-3AD203B41FA5}">
                      <a16:colId xmlns:a16="http://schemas.microsoft.com/office/drawing/2014/main" val="3752055753"/>
                    </a:ext>
                  </a:extLst>
                </a:gridCol>
              </a:tblGrid>
              <a:tr h="708192">
                <a:tc rowSpan="2">
                  <a:txBody>
                    <a:bodyPr/>
                    <a:lstStyle/>
                    <a:p>
                      <a:pPr algn="just"/>
                      <a:r>
                        <a:rPr lang="es-MX"/>
                        <a:t>CAUSAS </a:t>
                      </a:r>
                      <a:endParaRPr lang="es-CO" dirty="0"/>
                    </a:p>
                  </a:txBody>
                  <a:tcPr/>
                </a:tc>
                <a:tc gridSpan="2">
                  <a:txBody>
                    <a:bodyPr/>
                    <a:lstStyle/>
                    <a:p>
                      <a:pPr algn="just"/>
                      <a:r>
                        <a:rPr lang="es-MX"/>
                        <a:t>CONSECUENCIAS </a:t>
                      </a:r>
                      <a:endParaRPr lang="es-CO" dirty="0"/>
                    </a:p>
                  </a:txBody>
                  <a:tcPr>
                    <a:lnB w="12700" cap="flat" cmpd="sng" algn="ctr">
                      <a:solidFill>
                        <a:schemeClr val="tx1"/>
                      </a:solidFill>
                      <a:prstDash val="solid"/>
                      <a:round/>
                      <a:headEnd type="none" w="med" len="med"/>
                      <a:tailEnd type="none" w="med" len="med"/>
                    </a:lnB>
                  </a:tcPr>
                </a:tc>
                <a:tc hMerge="1">
                  <a:txBody>
                    <a:bodyPr/>
                    <a:lstStyle/>
                    <a:p>
                      <a:endParaRPr lang="es-CO"/>
                    </a:p>
                  </a:txBody>
                  <a:tcPr/>
                </a:tc>
                <a:tc rowSpan="2">
                  <a:txBody>
                    <a:bodyPr/>
                    <a:lstStyle/>
                    <a:p>
                      <a:pPr algn="just"/>
                      <a:r>
                        <a:rPr lang="es-MX"/>
                        <a:t>Elementos que intervienen en un incidente vial</a:t>
                      </a:r>
                      <a:endParaRPr lang="es-CO" dirty="0"/>
                    </a:p>
                  </a:txBody>
                  <a:tcPr/>
                </a:tc>
                <a:tc rowSpan="2">
                  <a:txBody>
                    <a:bodyPr/>
                    <a:lstStyle/>
                    <a:p>
                      <a:pPr algn="just"/>
                      <a:r>
                        <a:rPr lang="es-MX"/>
                        <a:t>Comportamientos que pueden evitar un incidente vial </a:t>
                      </a:r>
                      <a:endParaRPr lang="es-CO" dirty="0"/>
                    </a:p>
                  </a:txBody>
                  <a:tcPr/>
                </a:tc>
                <a:extLst>
                  <a:ext uri="{0D108BD9-81ED-4DB2-BD59-A6C34878D82A}">
                    <a16:rowId xmlns:a16="http://schemas.microsoft.com/office/drawing/2014/main" val="3215026566"/>
                  </a:ext>
                </a:extLst>
              </a:tr>
              <a:tr h="468793">
                <a:tc vMerge="1">
                  <a:txBody>
                    <a:bodyPr/>
                    <a:lstStyle/>
                    <a:p>
                      <a:endParaRPr lang="es-CO"/>
                    </a:p>
                  </a:txBody>
                  <a:tcPr/>
                </a:tc>
                <a:tc>
                  <a:txBody>
                    <a:bodyPr/>
                    <a:lstStyle/>
                    <a:p>
                      <a:pPr algn="just"/>
                      <a:r>
                        <a:rPr lang="es-MX"/>
                        <a:t>Psicosociales </a:t>
                      </a:r>
                      <a:endParaRPr lang="es-CO"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just"/>
                      <a:r>
                        <a:rPr lang="es-MX"/>
                        <a:t>Politraumatismos </a:t>
                      </a:r>
                      <a:endParaRPr lang="es-CO"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25272004"/>
                  </a:ext>
                </a:extLst>
              </a:tr>
              <a:tr h="3984737">
                <a:tc>
                  <a:txBody>
                    <a:bodyPr/>
                    <a:lstStyle/>
                    <a:p>
                      <a:pPr algn="just"/>
                      <a:r>
                        <a:rPr lang="es-MX" sz="1600"/>
                        <a:t>• </a:t>
                      </a:r>
                      <a:r>
                        <a:rPr lang="es-MX" sz="1600">
                          <a:latin typeface="Arial" panose="020B0604020202020204" pitchFamily="34" charset="0"/>
                          <a:cs typeface="Arial" panose="020B0604020202020204" pitchFamily="34" charset="0"/>
                        </a:rPr>
                        <a:t>Exceso de velocidad </a:t>
                      </a:r>
                    </a:p>
                    <a:p>
                      <a:pPr algn="just"/>
                      <a:r>
                        <a:rPr lang="es-MX" sz="1600">
                          <a:latin typeface="Arial" panose="020B0604020202020204" pitchFamily="34" charset="0"/>
                          <a:cs typeface="Arial" panose="020B0604020202020204" pitchFamily="34" charset="0"/>
                        </a:rPr>
                        <a:t>• Distracciones </a:t>
                      </a:r>
                    </a:p>
                    <a:p>
                      <a:pPr algn="just"/>
                      <a:r>
                        <a:rPr lang="es-MX" sz="1600">
                          <a:latin typeface="Arial" panose="020B0604020202020204" pitchFamily="34" charset="0"/>
                          <a:cs typeface="Arial" panose="020B0604020202020204" pitchFamily="34" charset="0"/>
                        </a:rPr>
                        <a:t>• Fatiga física y mental </a:t>
                      </a:r>
                    </a:p>
                    <a:p>
                      <a:pPr algn="just"/>
                      <a:r>
                        <a:rPr lang="es-MX" sz="1600">
                          <a:latin typeface="Arial" panose="020B0604020202020204" pitchFamily="34" charset="0"/>
                          <a:cs typeface="Arial" panose="020B0604020202020204" pitchFamily="34" charset="0"/>
                        </a:rPr>
                        <a:t>• Alcohol y psicotrópicos </a:t>
                      </a:r>
                    </a:p>
                    <a:p>
                      <a:pPr algn="just"/>
                      <a:r>
                        <a:rPr lang="es-MX" sz="1600">
                          <a:latin typeface="Arial" panose="020B0604020202020204" pitchFamily="34" charset="0"/>
                          <a:cs typeface="Arial" panose="020B0604020202020204" pitchFamily="34" charset="0"/>
                        </a:rPr>
                        <a:t>• Afán por llegar al destino </a:t>
                      </a:r>
                    </a:p>
                    <a:p>
                      <a:pPr algn="just"/>
                      <a:r>
                        <a:rPr lang="es-MX" sz="1600">
                          <a:latin typeface="Arial" panose="020B0604020202020204" pitchFamily="34" charset="0"/>
                          <a:cs typeface="Arial" panose="020B0604020202020204" pitchFamily="34" charset="0"/>
                        </a:rPr>
                        <a:t>• Mal estado de las vías </a:t>
                      </a:r>
                      <a:endParaRPr lang="es-MX" sz="1600" dirty="0">
                        <a:latin typeface="Arial" panose="020B0604020202020204" pitchFamily="34" charset="0"/>
                        <a:cs typeface="Arial" panose="020B0604020202020204" pitchFamily="34" charset="0"/>
                      </a:endParaRPr>
                    </a:p>
                  </a:txBody>
                  <a:tcPr/>
                </a:tc>
                <a:tc>
                  <a:txBody>
                    <a:bodyPr/>
                    <a:lstStyle/>
                    <a:p>
                      <a:pPr algn="just"/>
                      <a:r>
                        <a:rPr lang="es-MX" sz="1600">
                          <a:latin typeface="Arial" panose="020B0604020202020204" pitchFamily="34" charset="0"/>
                          <a:cs typeface="Arial" panose="020B0604020202020204" pitchFamily="34" charset="0"/>
                        </a:rPr>
                        <a:t>• Cambio en el estado de ánimo, irritabilidad </a:t>
                      </a:r>
                    </a:p>
                    <a:p>
                      <a:pPr algn="just"/>
                      <a:r>
                        <a:rPr lang="es-MX" sz="1600">
                          <a:latin typeface="Arial" panose="020B0604020202020204" pitchFamily="34" charset="0"/>
                          <a:cs typeface="Arial" panose="020B0604020202020204" pitchFamily="34" charset="0"/>
                        </a:rPr>
                        <a:t>• Ansiedad • Miedo</a:t>
                      </a:r>
                    </a:p>
                    <a:p>
                      <a:pPr algn="just"/>
                      <a:r>
                        <a:rPr lang="es-MX" sz="1600">
                          <a:latin typeface="Arial" panose="020B0604020202020204" pitchFamily="34" charset="0"/>
                          <a:cs typeface="Arial" panose="020B0604020202020204" pitchFamily="34" charset="0"/>
                        </a:rPr>
                        <a:t> • Sensación de que algo malo va a pasar </a:t>
                      </a:r>
                    </a:p>
                    <a:p>
                      <a:pPr algn="just"/>
                      <a:r>
                        <a:rPr lang="es-MX" sz="1600">
                          <a:latin typeface="Arial" panose="020B0604020202020204" pitchFamily="34" charset="0"/>
                          <a:cs typeface="Arial" panose="020B0604020202020204" pitchFamily="34" charset="0"/>
                        </a:rPr>
                        <a:t>• Culpa del sobreviviente</a:t>
                      </a:r>
                    </a:p>
                    <a:p>
                      <a:pPr algn="just"/>
                      <a:r>
                        <a:rPr lang="es-MX" sz="1600">
                          <a:latin typeface="Arial" panose="020B0604020202020204" pitchFamily="34" charset="0"/>
                          <a:cs typeface="Arial" panose="020B0604020202020204" pitchFamily="34" charset="0"/>
                        </a:rPr>
                        <a:t> </a:t>
                      </a:r>
                      <a:endParaRPr lang="es-CO" sz="16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just"/>
                      <a:r>
                        <a:rPr lang="es-MX" sz="1600" dirty="0">
                          <a:latin typeface="Arial" panose="020B0604020202020204" pitchFamily="34" charset="0"/>
                          <a:cs typeface="Arial" panose="020B0604020202020204" pitchFamily="34" charset="0"/>
                        </a:rPr>
                        <a:t>Las lesiones que se producen con más frecuencia en un incidente de tránsito se localizan en: </a:t>
                      </a:r>
                    </a:p>
                    <a:p>
                      <a:pPr algn="just"/>
                      <a:r>
                        <a:rPr lang="es-MX" sz="1600" dirty="0">
                          <a:latin typeface="Arial" panose="020B0604020202020204" pitchFamily="34" charset="0"/>
                          <a:cs typeface="Arial" panose="020B0604020202020204" pitchFamily="34" charset="0"/>
                        </a:rPr>
                        <a:t>• La región craneoencefálica</a:t>
                      </a:r>
                    </a:p>
                    <a:p>
                      <a:pPr algn="just"/>
                      <a:r>
                        <a:rPr lang="es-MX" sz="1600" dirty="0">
                          <a:latin typeface="Arial" panose="020B0604020202020204" pitchFamily="34" charset="0"/>
                          <a:cs typeface="Arial" panose="020B0604020202020204" pitchFamily="34" charset="0"/>
                        </a:rPr>
                        <a:t> • Las extremidades inferiores</a:t>
                      </a:r>
                    </a:p>
                    <a:p>
                      <a:pPr algn="just"/>
                      <a:r>
                        <a:rPr lang="es-MX" sz="1600" dirty="0">
                          <a:latin typeface="Arial" panose="020B0604020202020204" pitchFamily="34" charset="0"/>
                          <a:cs typeface="Arial" panose="020B0604020202020204" pitchFamily="34" charset="0"/>
                        </a:rPr>
                        <a:t> • Las regiones torácicas y abdominales </a:t>
                      </a:r>
                    </a:p>
                    <a:p>
                      <a:pPr algn="just"/>
                      <a:r>
                        <a:rPr lang="es-MX" sz="1600" dirty="0">
                          <a:latin typeface="Arial" panose="020B0604020202020204" pitchFamily="34" charset="0"/>
                          <a:cs typeface="Arial" panose="020B0604020202020204" pitchFamily="34" charset="0"/>
                        </a:rPr>
                        <a:t>• Las extremidades superiores</a:t>
                      </a:r>
                      <a:endParaRPr lang="es-CO"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a:txBody>
                    <a:bodyPr/>
                    <a:lstStyle/>
                    <a:p>
                      <a:pPr algn="just"/>
                      <a:r>
                        <a:rPr lang="es-MX" sz="1600" b="1">
                          <a:latin typeface="Arial" panose="020B0604020202020204" pitchFamily="34" charset="0"/>
                          <a:cs typeface="Arial" panose="020B0604020202020204" pitchFamily="34" charset="0"/>
                        </a:rPr>
                        <a:t>Factor Humano</a:t>
                      </a:r>
                      <a:r>
                        <a:rPr lang="es-MX" sz="1600">
                          <a:latin typeface="Arial" panose="020B0604020202020204" pitchFamily="34" charset="0"/>
                          <a:cs typeface="Arial" panose="020B0604020202020204" pitchFamily="34" charset="0"/>
                        </a:rPr>
                        <a:t>: es uno de los elementos que intervienen con mayor frecuencia. El conductor es el responsable de actuar de forma adecuada, por lo tanto, debe, no solo cumplir con la normatividad vigente sino también adecuar sus condiciones personales a la conducción.</a:t>
                      </a:r>
                      <a:endParaRPr lang="es-CO" sz="1600" dirty="0">
                        <a:latin typeface="Arial" panose="020B0604020202020204" pitchFamily="34" charset="0"/>
                        <a:cs typeface="Arial" panose="020B0604020202020204" pitchFamily="34" charset="0"/>
                      </a:endParaRPr>
                    </a:p>
                  </a:txBody>
                  <a:tcPr/>
                </a:tc>
                <a:tc>
                  <a:txBody>
                    <a:bodyPr/>
                    <a:lstStyle/>
                    <a:p>
                      <a:pPr algn="just"/>
                      <a:r>
                        <a:rPr lang="es-MX" sz="1600" b="1">
                          <a:latin typeface="Arial" panose="020B0604020202020204" pitchFamily="34" charset="0"/>
                          <a:cs typeface="Arial" panose="020B0604020202020204" pitchFamily="34" charset="0"/>
                        </a:rPr>
                        <a:t>Ser responsable al volante</a:t>
                      </a:r>
                      <a:r>
                        <a:rPr lang="es-MX" sz="1600">
                          <a:latin typeface="Arial" panose="020B0604020202020204" pitchFamily="34" charset="0"/>
                          <a:cs typeface="Arial" panose="020B0604020202020204" pitchFamily="34" charset="0"/>
                        </a:rPr>
                        <a:t>: no hablar por celular, no fumar ni ingerir drogas, alcohol o fármacos mientras se conduce. Respetar en todo momento los límites de velocidad que corresponden a cada tipo de vía.</a:t>
                      </a:r>
                    </a:p>
                    <a:p>
                      <a:pPr algn="just"/>
                      <a:endParaRPr lang="es-MX" sz="1600">
                        <a:latin typeface="Arial" panose="020B0604020202020204" pitchFamily="34" charset="0"/>
                        <a:cs typeface="Arial" panose="020B0604020202020204" pitchFamily="34" charset="0"/>
                      </a:endParaRPr>
                    </a:p>
                    <a:p>
                      <a:pPr algn="just"/>
                      <a:r>
                        <a:rPr lang="es-MX" sz="1600" b="1">
                          <a:latin typeface="Arial" panose="020B0604020202020204" pitchFamily="34" charset="0"/>
                          <a:cs typeface="Arial" panose="020B0604020202020204" pitchFamily="34" charset="0"/>
                        </a:rPr>
                        <a:t>Evitar conducir de forma agresiva</a:t>
                      </a:r>
                      <a:r>
                        <a:rPr lang="es-MX" sz="1600">
                          <a:latin typeface="Arial" panose="020B0604020202020204" pitchFamily="34" charset="0"/>
                          <a:cs typeface="Arial" panose="020B0604020202020204" pitchFamily="34" charset="0"/>
                        </a:rPr>
                        <a:t>: no hacer uso del pito, gestos o comentarios exagerados, no adelantar sin guardar las distancias, y no realizar carreras con otros vehículos en un afán de superioridad</a:t>
                      </a:r>
                      <a:endParaRPr lang="es-CO"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23198257"/>
                  </a:ext>
                </a:extLst>
              </a:tr>
            </a:tbl>
          </a:graphicData>
        </a:graphic>
      </p:graphicFrame>
      <p:sp>
        <p:nvSpPr>
          <p:cNvPr id="9" name="CuadroTexto 8">
            <a:extLst>
              <a:ext uri="{FF2B5EF4-FFF2-40B4-BE49-F238E27FC236}">
                <a16:creationId xmlns:a16="http://schemas.microsoft.com/office/drawing/2014/main" id="{3ADAC52B-651A-42F9-92AB-412211939EBF}"/>
              </a:ext>
            </a:extLst>
          </p:cNvPr>
          <p:cNvSpPr txBox="1"/>
          <p:nvPr/>
        </p:nvSpPr>
        <p:spPr>
          <a:xfrm>
            <a:off x="569843" y="384835"/>
            <a:ext cx="10548731" cy="523220"/>
          </a:xfrm>
          <a:prstGeom prst="rect">
            <a:avLst/>
          </a:prstGeom>
          <a:noFill/>
        </p:spPr>
        <p:txBody>
          <a:bodyPr wrap="square" rtlCol="0">
            <a:spAutoFit/>
          </a:bodyPr>
          <a:lstStyle/>
          <a:p>
            <a:pPr algn="ctr"/>
            <a:r>
              <a:rPr lang="es-MX" sz="2800">
                <a:solidFill>
                  <a:srgbClr val="FF0000"/>
                </a:solidFill>
                <a:latin typeface="Arial" panose="020B0604020202020204" pitchFamily="34" charset="0"/>
                <a:cs typeface="Arial" panose="020B0604020202020204" pitchFamily="34" charset="0"/>
              </a:rPr>
              <a:t>IDENTIFICACIÓN DE CAUSAS DE INCIDENTES VIALES </a:t>
            </a:r>
            <a:endParaRPr lang="es-CO"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9051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7">
            <a:extLst>
              <a:ext uri="{FF2B5EF4-FFF2-40B4-BE49-F238E27FC236}">
                <a16:creationId xmlns:a16="http://schemas.microsoft.com/office/drawing/2014/main" id="{4A090854-1B74-4FFF-A832-6E4D779AF3EF}"/>
              </a:ext>
            </a:extLst>
          </p:cNvPr>
          <p:cNvGraphicFramePr>
            <a:graphicFrameLocks noGrp="1"/>
          </p:cNvGraphicFramePr>
          <p:nvPr/>
        </p:nvGraphicFramePr>
        <p:xfrm>
          <a:off x="232831" y="478302"/>
          <a:ext cx="10543021" cy="6257777"/>
        </p:xfrm>
        <a:graphic>
          <a:graphicData uri="http://schemas.openxmlformats.org/drawingml/2006/table">
            <a:tbl>
              <a:tblPr firstRow="1" bandRow="1">
                <a:tableStyleId>{5C22544A-7EE6-4342-B048-85BDC9FD1C3A}</a:tableStyleId>
              </a:tblPr>
              <a:tblGrid>
                <a:gridCol w="1406551">
                  <a:extLst>
                    <a:ext uri="{9D8B030D-6E8A-4147-A177-3AD203B41FA5}">
                      <a16:colId xmlns:a16="http://schemas.microsoft.com/office/drawing/2014/main" val="3668492287"/>
                    </a:ext>
                  </a:extLst>
                </a:gridCol>
                <a:gridCol w="2005865">
                  <a:extLst>
                    <a:ext uri="{9D8B030D-6E8A-4147-A177-3AD203B41FA5}">
                      <a16:colId xmlns:a16="http://schemas.microsoft.com/office/drawing/2014/main" val="3149722093"/>
                    </a:ext>
                  </a:extLst>
                </a:gridCol>
                <a:gridCol w="1394321">
                  <a:extLst>
                    <a:ext uri="{9D8B030D-6E8A-4147-A177-3AD203B41FA5}">
                      <a16:colId xmlns:a16="http://schemas.microsoft.com/office/drawing/2014/main" val="1903967719"/>
                    </a:ext>
                  </a:extLst>
                </a:gridCol>
                <a:gridCol w="2849796">
                  <a:extLst>
                    <a:ext uri="{9D8B030D-6E8A-4147-A177-3AD203B41FA5}">
                      <a16:colId xmlns:a16="http://schemas.microsoft.com/office/drawing/2014/main" val="812246216"/>
                    </a:ext>
                  </a:extLst>
                </a:gridCol>
                <a:gridCol w="2886488">
                  <a:extLst>
                    <a:ext uri="{9D8B030D-6E8A-4147-A177-3AD203B41FA5}">
                      <a16:colId xmlns:a16="http://schemas.microsoft.com/office/drawing/2014/main" val="3752055753"/>
                    </a:ext>
                  </a:extLst>
                </a:gridCol>
              </a:tblGrid>
              <a:tr h="6257777">
                <a:tc>
                  <a:txBody>
                    <a:bodyPr/>
                    <a:lstStyle/>
                    <a:p>
                      <a:pPr algn="just"/>
                      <a:r>
                        <a:rPr lang="es-MX" sz="1600" b="0" dirty="0">
                          <a:solidFill>
                            <a:schemeClr val="tx1"/>
                          </a:solidFill>
                          <a:latin typeface="Arial" panose="020B0604020202020204" pitchFamily="34" charset="0"/>
                          <a:cs typeface="Arial" panose="020B0604020202020204" pitchFamily="34" charset="0"/>
                        </a:rPr>
                        <a:t>• Exceso de confianza • Falta de experiencia • Temporalidad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es-MX" sz="1600" b="0" dirty="0">
                          <a:solidFill>
                            <a:schemeClr val="tx1"/>
                          </a:solidFill>
                          <a:latin typeface="Arial" panose="020B0604020202020204" pitchFamily="34" charset="0"/>
                          <a:cs typeface="Arial" panose="020B0604020202020204" pitchFamily="34" charset="0"/>
                        </a:rPr>
                        <a:t>Recuerdos intrusivos del evento reviviendo lo que sucedió, durante el evento traumático.</a:t>
                      </a:r>
                    </a:p>
                    <a:p>
                      <a:pPr algn="just"/>
                      <a:r>
                        <a:rPr lang="es-MX" sz="1600" b="0" dirty="0">
                          <a:solidFill>
                            <a:schemeClr val="tx1"/>
                          </a:solidFill>
                          <a:latin typeface="Arial" panose="020B0604020202020204" pitchFamily="34" charset="0"/>
                          <a:cs typeface="Arial" panose="020B0604020202020204" pitchFamily="34" charset="0"/>
                        </a:rPr>
                        <a:t> • Problemas interpersonales y laborales por falta de concentración • Trastornos del sueño, pesadillas • Evitación de eventos, lugares o situaciones que recuerdan el evento traumático</a:t>
                      </a:r>
                    </a:p>
                    <a:p>
                      <a:pPr algn="just"/>
                      <a:r>
                        <a:rPr lang="es-MX" sz="1600" b="0" dirty="0">
                          <a:solidFill>
                            <a:schemeClr val="tx1"/>
                          </a:solidFill>
                          <a:latin typeface="Arial" panose="020B0604020202020204" pitchFamily="34" charset="0"/>
                          <a:cs typeface="Arial" panose="020B0604020202020204" pitchFamily="34" charset="0"/>
                        </a:rPr>
                        <a:t> • Sensación de distanciamiento de los demás y de las situaciones cotidianas </a:t>
                      </a:r>
                      <a:endParaRPr lang="es-CO"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es-CO" sz="1600" b="0" dirty="0">
                          <a:solidFill>
                            <a:schemeClr val="tx1"/>
                          </a:solidFill>
                          <a:latin typeface="Arial" panose="020B0604020202020204" pitchFamily="34" charset="0"/>
                          <a:cs typeface="Arial" panose="020B0604020202020204" pitchFamily="34" charset="0"/>
                        </a:rPr>
                        <a:t>La columna vertebral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es-MX" sz="1600" b="1" dirty="0">
                          <a:solidFill>
                            <a:schemeClr val="tx1"/>
                          </a:solidFill>
                          <a:latin typeface="Arial" panose="020B0604020202020204" pitchFamily="34" charset="0"/>
                          <a:cs typeface="Arial" panose="020B0604020202020204" pitchFamily="34" charset="0"/>
                        </a:rPr>
                        <a:t>La vía y las condiciones ambientales</a:t>
                      </a:r>
                      <a:r>
                        <a:rPr lang="es-MX" sz="1600" b="0" dirty="0">
                          <a:solidFill>
                            <a:schemeClr val="tx1"/>
                          </a:solidFill>
                          <a:latin typeface="Arial" panose="020B0604020202020204" pitchFamily="34" charset="0"/>
                          <a:cs typeface="Arial" panose="020B0604020202020204" pitchFamily="34" charset="0"/>
                        </a:rPr>
                        <a:t>: el trazado de las vías puede intervenir en el incidente: rectas, curvas, estado del asfalto, señalización, etc. La densidad o fluidez de la circulación, las condiciones meteorológicas, la lluvia, el viento, el día o la noche, también inciden en la </a:t>
                      </a:r>
                      <a:r>
                        <a:rPr lang="es-MX" sz="1600" b="0">
                          <a:solidFill>
                            <a:schemeClr val="tx1"/>
                          </a:solidFill>
                          <a:latin typeface="Arial" panose="020B0604020202020204" pitchFamily="34" charset="0"/>
                          <a:cs typeface="Arial" panose="020B0604020202020204" pitchFamily="34" charset="0"/>
                        </a:rPr>
                        <a:t>accidentalidad.</a:t>
                      </a:r>
                    </a:p>
                    <a:p>
                      <a:pPr algn="just"/>
                      <a:endParaRPr lang="es-MX" sz="1600" b="0">
                        <a:solidFill>
                          <a:schemeClr val="tx1"/>
                        </a:solidFill>
                        <a:latin typeface="Arial" panose="020B0604020202020204" pitchFamily="34" charset="0"/>
                        <a:cs typeface="Arial" panose="020B0604020202020204" pitchFamily="34" charset="0"/>
                      </a:endParaRPr>
                    </a:p>
                    <a:p>
                      <a:pPr algn="just"/>
                      <a:r>
                        <a:rPr lang="es-MX" sz="1600" b="1">
                          <a:solidFill>
                            <a:schemeClr val="tx1"/>
                          </a:solidFill>
                          <a:latin typeface="Arial" panose="020B0604020202020204" pitchFamily="34" charset="0"/>
                          <a:cs typeface="Arial" panose="020B0604020202020204" pitchFamily="34" charset="0"/>
                        </a:rPr>
                        <a:t> </a:t>
                      </a:r>
                      <a:r>
                        <a:rPr lang="es-MX" sz="1600" b="1" dirty="0">
                          <a:solidFill>
                            <a:schemeClr val="tx1"/>
                          </a:solidFill>
                          <a:latin typeface="Arial" panose="020B0604020202020204" pitchFamily="34" charset="0"/>
                          <a:cs typeface="Arial" panose="020B0604020202020204" pitchFamily="34" charset="0"/>
                        </a:rPr>
                        <a:t>Factor mecánico</a:t>
                      </a:r>
                      <a:r>
                        <a:rPr lang="es-MX" sz="1600" b="0" dirty="0">
                          <a:solidFill>
                            <a:schemeClr val="tx1"/>
                          </a:solidFill>
                          <a:latin typeface="Arial" panose="020B0604020202020204" pitchFamily="34" charset="0"/>
                          <a:cs typeface="Arial" panose="020B0604020202020204" pitchFamily="34" charset="0"/>
                        </a:rPr>
                        <a:t>: la falta de mantenimiento del vehículo es en algunos casos, responsable directo del incidente, ya que puede enmascarar que el vehículo tenga alguna avería o que no responda adecuadamente.</a:t>
                      </a:r>
                      <a:endParaRPr lang="es-CO"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es-MX" sz="1600" b="1" dirty="0">
                          <a:solidFill>
                            <a:schemeClr val="tx1"/>
                          </a:solidFill>
                          <a:latin typeface="Arial" panose="020B0604020202020204" pitchFamily="34" charset="0"/>
                          <a:cs typeface="Arial" panose="020B0604020202020204" pitchFamily="34" charset="0"/>
                        </a:rPr>
                        <a:t>Conducir de manera cívica y responsable: </a:t>
                      </a:r>
                      <a:r>
                        <a:rPr lang="es-MX" sz="1600" b="0" dirty="0">
                          <a:solidFill>
                            <a:schemeClr val="tx1"/>
                          </a:solidFill>
                          <a:latin typeface="Arial" panose="020B0604020202020204" pitchFamily="34" charset="0"/>
                          <a:cs typeface="Arial" panose="020B0604020202020204" pitchFamily="34" charset="0"/>
                        </a:rPr>
                        <a:t>indicar debidamente y con antelación los giros, detenciones y adelantamientos, hacer uso adecuado de las luces.</a:t>
                      </a:r>
                    </a:p>
                    <a:p>
                      <a:pPr algn="just"/>
                      <a:endParaRPr lang="es-MX" sz="1600" b="0" dirty="0">
                        <a:solidFill>
                          <a:schemeClr val="tx1"/>
                        </a:solidFill>
                        <a:latin typeface="Arial" panose="020B0604020202020204" pitchFamily="34" charset="0"/>
                        <a:cs typeface="Arial" panose="020B0604020202020204" pitchFamily="34" charset="0"/>
                      </a:endParaRPr>
                    </a:p>
                    <a:p>
                      <a:pPr algn="just"/>
                      <a:r>
                        <a:rPr lang="es-MX" sz="1600" b="0" dirty="0">
                          <a:solidFill>
                            <a:schemeClr val="tx1"/>
                          </a:solidFill>
                          <a:latin typeface="Arial" panose="020B0604020202020204" pitchFamily="34" charset="0"/>
                          <a:cs typeface="Arial" panose="020B0604020202020204" pitchFamily="34" charset="0"/>
                        </a:rPr>
                        <a:t> </a:t>
                      </a:r>
                      <a:r>
                        <a:rPr lang="es-MX" sz="1600" b="1" dirty="0">
                          <a:solidFill>
                            <a:schemeClr val="tx1"/>
                          </a:solidFill>
                          <a:latin typeface="Arial" panose="020B0604020202020204" pitchFamily="34" charset="0"/>
                          <a:cs typeface="Arial" panose="020B0604020202020204" pitchFamily="34" charset="0"/>
                        </a:rPr>
                        <a:t>Mantener una posición correcta</a:t>
                      </a:r>
                      <a:r>
                        <a:rPr lang="es-MX" sz="1600" b="0" dirty="0">
                          <a:solidFill>
                            <a:schemeClr val="tx1"/>
                          </a:solidFill>
                          <a:latin typeface="Arial" panose="020B0604020202020204" pitchFamily="34" charset="0"/>
                          <a:cs typeface="Arial" panose="020B0604020202020204" pitchFamily="34" charset="0"/>
                        </a:rPr>
                        <a:t>: circular por el carril adecuado, ceder el paso, facilitar las incorporaciones y atender las señales de tránsito. </a:t>
                      </a:r>
                    </a:p>
                    <a:p>
                      <a:pPr algn="just"/>
                      <a:endParaRPr lang="es-MX" sz="1600" b="0" dirty="0">
                        <a:solidFill>
                          <a:schemeClr val="tx1"/>
                        </a:solidFill>
                        <a:latin typeface="Arial" panose="020B0604020202020204" pitchFamily="34" charset="0"/>
                        <a:cs typeface="Arial" panose="020B0604020202020204" pitchFamily="34" charset="0"/>
                      </a:endParaRPr>
                    </a:p>
                    <a:p>
                      <a:pPr algn="just"/>
                      <a:r>
                        <a:rPr lang="es-MX" sz="1600" b="1" dirty="0">
                          <a:solidFill>
                            <a:schemeClr val="tx1"/>
                          </a:solidFill>
                          <a:latin typeface="Arial" panose="020B0604020202020204" pitchFamily="34" charset="0"/>
                          <a:cs typeface="Arial" panose="020B0604020202020204" pitchFamily="34" charset="0"/>
                        </a:rPr>
                        <a:t>No conducir de forma descuidada</a:t>
                      </a:r>
                      <a:r>
                        <a:rPr lang="es-MX" sz="1600" b="0" dirty="0">
                          <a:solidFill>
                            <a:schemeClr val="tx1"/>
                          </a:solidFill>
                          <a:latin typeface="Arial" panose="020B0604020202020204" pitchFamily="34" charset="0"/>
                          <a:cs typeface="Arial" panose="020B0604020202020204" pitchFamily="34" charset="0"/>
                        </a:rPr>
                        <a:t>: no cortar la trayectoria a otros vehículos cuando se realice maniobras de desplazamiento y no hacer giros indebidos</a:t>
                      </a:r>
                      <a:endParaRPr lang="es-CO"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23198257"/>
                  </a:ext>
                </a:extLst>
              </a:tr>
            </a:tbl>
          </a:graphicData>
        </a:graphic>
      </p:graphicFrame>
    </p:spTree>
    <p:extLst>
      <p:ext uri="{BB962C8B-B14F-4D97-AF65-F5344CB8AC3E}">
        <p14:creationId xmlns:p14="http://schemas.microsoft.com/office/powerpoint/2010/main" val="3783450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A1693E2-C955-45A5-9D3B-56CE9BE41892}"/>
              </a:ext>
            </a:extLst>
          </p:cNvPr>
          <p:cNvPicPr>
            <a:picLocks noChangeAspect="1"/>
          </p:cNvPicPr>
          <p:nvPr/>
        </p:nvPicPr>
        <p:blipFill rotWithShape="1">
          <a:blip r:embed="rId2"/>
          <a:srcRect l="11654" t="14957" r="50963" b="15265"/>
          <a:stretch/>
        </p:blipFill>
        <p:spPr>
          <a:xfrm>
            <a:off x="976380" y="397583"/>
            <a:ext cx="6788986" cy="6062834"/>
          </a:xfrm>
          <a:prstGeom prst="rect">
            <a:avLst/>
          </a:prstGeom>
        </p:spPr>
      </p:pic>
      <p:pic>
        <p:nvPicPr>
          <p:cNvPr id="10242" name="Picture 2" descr="Campaña de movilidad vial - Alcaldía Municipal de Guadalajara de Buga">
            <a:extLst>
              <a:ext uri="{FF2B5EF4-FFF2-40B4-BE49-F238E27FC236}">
                <a16:creationId xmlns:a16="http://schemas.microsoft.com/office/drawing/2014/main" id="{AD7B58CC-47E4-4F37-989B-2B35A6DD0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8679" y="397583"/>
            <a:ext cx="3299986" cy="3602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837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Captura de pantalla de computadora&#10;&#10;Descripción generada automáticamente">
            <a:extLst>
              <a:ext uri="{FF2B5EF4-FFF2-40B4-BE49-F238E27FC236}">
                <a16:creationId xmlns:a16="http://schemas.microsoft.com/office/drawing/2014/main" id="{0FD7108B-B113-458F-B4F7-263B82F519A1}"/>
              </a:ext>
            </a:extLst>
          </p:cNvPr>
          <p:cNvPicPr>
            <a:picLocks noGrp="1" noChangeAspect="1"/>
          </p:cNvPicPr>
          <p:nvPr>
            <p:ph idx="1"/>
          </p:nvPr>
        </p:nvPicPr>
        <p:blipFill rotWithShape="1">
          <a:blip r:embed="rId2"/>
          <a:srcRect l="51219" t="14957" r="12769" b="20624"/>
          <a:stretch/>
        </p:blipFill>
        <p:spPr>
          <a:xfrm>
            <a:off x="1077886" y="650497"/>
            <a:ext cx="5536673" cy="5571066"/>
          </a:xfrm>
          <a:prstGeom prst="rect">
            <a:avLst/>
          </a:prstGeom>
        </p:spPr>
      </p:pic>
      <p:pic>
        <p:nvPicPr>
          <p:cNvPr id="11266" name="Picture 2" descr="Qué es la movilidad inteligente?">
            <a:extLst>
              <a:ext uri="{FF2B5EF4-FFF2-40B4-BE49-F238E27FC236}">
                <a16:creationId xmlns:a16="http://schemas.microsoft.com/office/drawing/2014/main" id="{9279A2E7-FA49-457D-AFAD-8FB6A8AEC0E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95873" y="4004976"/>
            <a:ext cx="3854945" cy="1958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239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corregibles- la paseadora que protege a los adictos al celular - Shock">
            <a:hlinkClick r:id="" action="ppaction://media"/>
            <a:extLst>
              <a:ext uri="{FF2B5EF4-FFF2-40B4-BE49-F238E27FC236}">
                <a16:creationId xmlns:a16="http://schemas.microsoft.com/office/drawing/2014/main" id="{DFEEFE7E-F53F-4BE1-B0CD-2EC83182D0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0075" y="92075"/>
            <a:ext cx="10887075" cy="5465763"/>
          </a:xfrm>
          <a:prstGeom prst="rect">
            <a:avLst/>
          </a:prstGeom>
        </p:spPr>
      </p:pic>
    </p:spTree>
    <p:extLst>
      <p:ext uri="{BB962C8B-B14F-4D97-AF65-F5344CB8AC3E}">
        <p14:creationId xmlns:p14="http://schemas.microsoft.com/office/powerpoint/2010/main" val="134938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9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0">
            <a:extLst>
              <a:ext uri="{FF2B5EF4-FFF2-40B4-BE49-F238E27FC236}">
                <a16:creationId xmlns:a16="http://schemas.microsoft.com/office/drawing/2014/main" id="{BBB5E7CF-0B10-42F7-858C-E078BACE93CC}"/>
              </a:ext>
            </a:extLst>
          </p:cNvPr>
          <p:cNvSpPr txBox="1">
            <a:spLocks noChangeArrowheads="1"/>
          </p:cNvSpPr>
          <p:nvPr/>
        </p:nvSpPr>
        <p:spPr bwMode="auto">
          <a:xfrm>
            <a:off x="952848" y="692150"/>
            <a:ext cx="10563290" cy="954107"/>
          </a:xfrm>
          <a:prstGeom prst="rect">
            <a:avLst/>
          </a:prstGeom>
          <a:noFill/>
          <a:ln>
            <a:noFill/>
          </a:ln>
          <a:effectLst>
            <a:outerShdw dist="35921" dir="2700000" algn="ctr" rotWithShape="0">
              <a:schemeClr val="tx1"/>
            </a:outerShdw>
          </a:effectLst>
        </p:spPr>
        <p:txBody>
          <a:bodyPr wrap="square">
            <a:spAutoFit/>
          </a:bodyPr>
          <a:lstStyle>
            <a:lvl1pPr indent="-266700" eaLnBrk="0" hangingPunct="0">
              <a:tabLst>
                <a:tab pos="266700" algn="l"/>
              </a:tabLst>
              <a:defRPr sz="2400">
                <a:solidFill>
                  <a:schemeClr val="tx1"/>
                </a:solidFill>
                <a:latin typeface="Arial" pitchFamily="34" charset="0"/>
                <a:ea typeface="ＭＳ Ｐゴシック" pitchFamily="34" charset="-128"/>
              </a:defRPr>
            </a:lvl1pPr>
            <a:lvl2pPr marL="742950" indent="-285750" eaLnBrk="0" hangingPunct="0">
              <a:tabLst>
                <a:tab pos="266700" algn="l"/>
              </a:tabLst>
              <a:defRPr sz="2400">
                <a:solidFill>
                  <a:schemeClr val="tx1"/>
                </a:solidFill>
                <a:latin typeface="Arial" pitchFamily="34" charset="0"/>
                <a:ea typeface="ＭＳ Ｐゴシック" pitchFamily="34" charset="-128"/>
              </a:defRPr>
            </a:lvl2pPr>
            <a:lvl3pPr marL="1143000" indent="-228600" eaLnBrk="0" hangingPunct="0">
              <a:tabLst>
                <a:tab pos="266700" algn="l"/>
              </a:tabLst>
              <a:defRPr sz="2400">
                <a:solidFill>
                  <a:schemeClr val="tx1"/>
                </a:solidFill>
                <a:latin typeface="Arial" pitchFamily="34" charset="0"/>
                <a:ea typeface="ＭＳ Ｐゴシック" pitchFamily="34" charset="-128"/>
              </a:defRPr>
            </a:lvl3pPr>
            <a:lvl4pPr marL="1600200" indent="-228600" eaLnBrk="0" hangingPunct="0">
              <a:tabLst>
                <a:tab pos="266700" algn="l"/>
              </a:tabLst>
              <a:defRPr sz="2400">
                <a:solidFill>
                  <a:schemeClr val="tx1"/>
                </a:solidFill>
                <a:latin typeface="Arial" pitchFamily="34" charset="0"/>
                <a:ea typeface="ＭＳ Ｐゴシック" pitchFamily="34" charset="-128"/>
              </a:defRPr>
            </a:lvl4pPr>
            <a:lvl5pPr marL="2057400" indent="-228600" eaLnBrk="0" hangingPunct="0">
              <a:tabLst>
                <a:tab pos="266700" algn="l"/>
              </a:tabLst>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tabLst>
                <a:tab pos="266700" algn="l"/>
              </a:tabLs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tabLst>
                <a:tab pos="266700" algn="l"/>
              </a:tabLs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tabLst>
                <a:tab pos="266700" algn="l"/>
              </a:tabLs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tabLst>
                <a:tab pos="266700" algn="l"/>
              </a:tabLst>
              <a:defRPr sz="2400">
                <a:solidFill>
                  <a:schemeClr val="tx1"/>
                </a:solidFill>
                <a:latin typeface="Arial" pitchFamily="34" charset="0"/>
                <a:ea typeface="ＭＳ Ｐゴシック" pitchFamily="34" charset="-128"/>
              </a:defRPr>
            </a:lvl9pPr>
          </a:lstStyle>
          <a:p>
            <a:pPr algn="ctr" eaLnBrk="1" hangingPunct="1">
              <a:defRPr/>
            </a:pPr>
            <a:r>
              <a:rPr lang="es-ES" altLang="es-CO" sz="2800" i="1" dirty="0">
                <a:solidFill>
                  <a:srgbClr val="FFCC00"/>
                </a:solidFill>
                <a:effectLst>
                  <a:outerShdw blurRad="38100" dist="38100" dir="2700000" algn="tl">
                    <a:srgbClr val="C0C0C0"/>
                  </a:outerShdw>
                </a:effectLst>
                <a:cs typeface="Arial" panose="020B0604020202020204" pitchFamily="34" charset="0"/>
              </a:rPr>
              <a:t>ASOCIACION FRENTE DE SEGURIDAD DE TRANSPORTADORES DEL HUILA </a:t>
            </a:r>
          </a:p>
        </p:txBody>
      </p:sp>
      <p:pic>
        <p:nvPicPr>
          <p:cNvPr id="7172" name="Imagen 3">
            <a:extLst>
              <a:ext uri="{FF2B5EF4-FFF2-40B4-BE49-F238E27FC236}">
                <a16:creationId xmlns:a16="http://schemas.microsoft.com/office/drawing/2014/main" id="{EE329AEB-7FA9-4A25-8696-B82369A4A0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848" y="2999627"/>
            <a:ext cx="26638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image1.jpeg">
            <a:extLst>
              <a:ext uri="{FF2B5EF4-FFF2-40B4-BE49-F238E27FC236}">
                <a16:creationId xmlns:a16="http://schemas.microsoft.com/office/drawing/2014/main" id="{6D28FCFC-6614-40C4-BA31-F497BB2595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6313" y="3219175"/>
            <a:ext cx="2310192" cy="132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1">
            <a:extLst>
              <a:ext uri="{FF2B5EF4-FFF2-40B4-BE49-F238E27FC236}">
                <a16:creationId xmlns:a16="http://schemas.microsoft.com/office/drawing/2014/main" id="{BA2063B5-ABB9-47A5-A95D-3E1AF2F6FD23}"/>
              </a:ext>
            </a:extLst>
          </p:cNvPr>
          <p:cNvSpPr txBox="1">
            <a:spLocks noChangeArrowheads="1"/>
          </p:cNvSpPr>
          <p:nvPr/>
        </p:nvSpPr>
        <p:spPr bwMode="auto">
          <a:xfrm>
            <a:off x="952848" y="5117921"/>
            <a:ext cx="772732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fontAlgn="base">
              <a:spcBef>
                <a:spcPct val="0"/>
              </a:spcBef>
              <a:spcAft>
                <a:spcPct val="0"/>
              </a:spcAft>
              <a:defRPr>
                <a:solidFill>
                  <a:schemeClr val="tx1"/>
                </a:solidFill>
                <a:latin typeface="Corbel" panose="020B0503020204020204" pitchFamily="34" charset="0"/>
              </a:defRPr>
            </a:lvl6pPr>
            <a:lvl7pPr marL="2971800" indent="-228600" defTabSz="457200" fontAlgn="base">
              <a:spcBef>
                <a:spcPct val="0"/>
              </a:spcBef>
              <a:spcAft>
                <a:spcPct val="0"/>
              </a:spcAft>
              <a:defRPr>
                <a:solidFill>
                  <a:schemeClr val="tx1"/>
                </a:solidFill>
                <a:latin typeface="Corbel" panose="020B0503020204020204" pitchFamily="34" charset="0"/>
              </a:defRPr>
            </a:lvl7pPr>
            <a:lvl8pPr marL="3429000" indent="-228600" defTabSz="457200" fontAlgn="base">
              <a:spcBef>
                <a:spcPct val="0"/>
              </a:spcBef>
              <a:spcAft>
                <a:spcPct val="0"/>
              </a:spcAft>
              <a:defRPr>
                <a:solidFill>
                  <a:schemeClr val="tx1"/>
                </a:solidFill>
                <a:latin typeface="Corbel" panose="020B0503020204020204" pitchFamily="34" charset="0"/>
              </a:defRPr>
            </a:lvl8pPr>
            <a:lvl9pPr marL="3886200" indent="-228600" defTabSz="457200" fontAlgn="base">
              <a:spcBef>
                <a:spcPct val="0"/>
              </a:spcBef>
              <a:spcAft>
                <a:spcPct val="0"/>
              </a:spcAft>
              <a:defRPr>
                <a:solidFill>
                  <a:schemeClr val="tx1"/>
                </a:solidFill>
                <a:latin typeface="Corbel" panose="020B0503020204020204" pitchFamily="34" charset="0"/>
              </a:defRPr>
            </a:lvl9pPr>
          </a:lstStyle>
          <a:p>
            <a:r>
              <a:rPr lang="es-ES" altLang="es-CO" dirty="0">
                <a:latin typeface="Arial" panose="020B0604020202020204" pitchFamily="34" charset="0"/>
                <a:ea typeface="ＭＳ Ｐゴシック" panose="020B0600070205080204" pitchFamily="34" charset="-128"/>
              </a:rPr>
              <a:t>Calle 56b No. 17c – 05 villa carolina </a:t>
            </a:r>
          </a:p>
          <a:p>
            <a:r>
              <a:rPr lang="es-ES" altLang="es-CO" dirty="0">
                <a:latin typeface="Arial" panose="020B0604020202020204" pitchFamily="34" charset="0"/>
                <a:ea typeface="ＭＳ Ｐゴシック" panose="020B0600070205080204" pitchFamily="34" charset="-128"/>
              </a:rPr>
              <a:t>Neiva – Huila </a:t>
            </a:r>
            <a:endParaRPr lang="es-CO" altLang="es-CO" dirty="0">
              <a:latin typeface="Arial" panose="020B0604020202020204" pitchFamily="34" charset="0"/>
              <a:ea typeface="ＭＳ Ｐゴシック" panose="020B0600070205080204" pitchFamily="34" charset="-128"/>
            </a:endParaRPr>
          </a:p>
          <a:p>
            <a:r>
              <a:rPr lang="es-ES" altLang="es-CO" dirty="0">
                <a:latin typeface="Arial" panose="020B0604020202020204" pitchFamily="34" charset="0"/>
                <a:ea typeface="ＭＳ Ｐゴシック" panose="020B0600070205080204" pitchFamily="34" charset="-128"/>
              </a:rPr>
              <a:t>311 8697656</a:t>
            </a:r>
          </a:p>
          <a:p>
            <a:r>
              <a:rPr lang="es-ES" altLang="es-CO" dirty="0">
                <a:latin typeface="Arial" panose="020B0604020202020204" pitchFamily="34" charset="0"/>
                <a:ea typeface="ＭＳ Ｐゴシック" panose="020B0600070205080204" pitchFamily="34" charset="-128"/>
              </a:rPr>
              <a:t>fsehuila.com </a:t>
            </a:r>
            <a:endParaRPr lang="es-CO" altLang="es-CO" dirty="0">
              <a:latin typeface="Arial" panose="020B0604020202020204" pitchFamily="34" charset="0"/>
              <a:ea typeface="ＭＳ Ｐゴシック" panose="020B0600070205080204" pitchFamily="34" charset="-128"/>
            </a:endParaRPr>
          </a:p>
          <a:p>
            <a:r>
              <a:rPr lang="es-ES" altLang="es-CO" dirty="0">
                <a:latin typeface="Arial" panose="020B0604020202020204" pitchFamily="34" charset="0"/>
                <a:ea typeface="ＭＳ Ｐゴシック" panose="020B0600070205080204" pitchFamily="34" charset="-128"/>
                <a:hlinkClick r:id="rId5"/>
              </a:rPr>
              <a:t>fsehuila@gmail.com</a:t>
            </a:r>
            <a:r>
              <a:rPr lang="es-ES" altLang="es-CO" dirty="0">
                <a:latin typeface="Arial" panose="020B0604020202020204" pitchFamily="34" charset="0"/>
                <a:ea typeface="ＭＳ Ｐゴシック" panose="020B0600070205080204" pitchFamily="34" charset="-128"/>
              </a:rPr>
              <a:t> </a:t>
            </a:r>
            <a:r>
              <a:rPr lang="es-ES" altLang="es-CO" dirty="0">
                <a:latin typeface="Arial" panose="020B0604020202020204" pitchFamily="34" charset="0"/>
                <a:ea typeface="ＭＳ Ｐゴシック" panose="020B0600070205080204" pitchFamily="34" charset="-128"/>
                <a:hlinkClick r:id="rId6"/>
              </a:rPr>
              <a:t>/cg.transitoytransporte@gmail.com</a:t>
            </a:r>
            <a:r>
              <a:rPr lang="es-ES" altLang="es-CO" dirty="0">
                <a:latin typeface="Arial" panose="020B0604020202020204" pitchFamily="34" charset="0"/>
                <a:ea typeface="ＭＳ Ｐゴシック" panose="020B0600070205080204" pitchFamily="34" charset="-128"/>
              </a:rPr>
              <a:t> </a:t>
            </a:r>
          </a:p>
        </p:txBody>
      </p:sp>
      <p:sp>
        <p:nvSpPr>
          <p:cNvPr id="4" name="CuadroTexto 3">
            <a:extLst>
              <a:ext uri="{FF2B5EF4-FFF2-40B4-BE49-F238E27FC236}">
                <a16:creationId xmlns:a16="http://schemas.microsoft.com/office/drawing/2014/main" id="{774993B2-D01F-4B55-8A42-A050C70380BD}"/>
              </a:ext>
            </a:extLst>
          </p:cNvPr>
          <p:cNvSpPr txBox="1"/>
          <p:nvPr/>
        </p:nvSpPr>
        <p:spPr>
          <a:xfrm>
            <a:off x="3468914" y="2278743"/>
            <a:ext cx="5588000" cy="923330"/>
          </a:xfrm>
          <a:prstGeom prst="rect">
            <a:avLst/>
          </a:prstGeom>
          <a:noFill/>
        </p:spPr>
        <p:txBody>
          <a:bodyPr wrap="square" rtlCol="0">
            <a:spAutoFit/>
          </a:bodyPr>
          <a:lstStyle/>
          <a:p>
            <a:pPr algn="ctr"/>
            <a:r>
              <a:rPr lang="es-CO" sz="5400" dirty="0">
                <a:solidFill>
                  <a:srgbClr val="FF0000"/>
                </a:solidFill>
                <a:latin typeface="Arial" panose="020B0604020202020204" pitchFamily="34" charset="0"/>
                <a:cs typeface="Arial" panose="020B0604020202020204" pitchFamily="34" charset="0"/>
              </a:rPr>
              <a:t>GRACIAS</a:t>
            </a:r>
            <a:r>
              <a:rPr lang="es-CO" dirty="0"/>
              <a:t> </a:t>
            </a:r>
          </a:p>
        </p:txBody>
      </p:sp>
      <p:pic>
        <p:nvPicPr>
          <p:cNvPr id="10" name="Imagen 9" descr="Logotipo, nombre de la empresa&#10;&#10;Descripción generada automáticamente">
            <a:extLst>
              <a:ext uri="{FF2B5EF4-FFF2-40B4-BE49-F238E27FC236}">
                <a16:creationId xmlns:a16="http://schemas.microsoft.com/office/drawing/2014/main" id="{B4AF7435-8319-4DB0-A888-EF9314BF5B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14449" y="2853060"/>
            <a:ext cx="3001689" cy="1960007"/>
          </a:xfrm>
          <a:prstGeom prst="rect">
            <a:avLst/>
          </a:prstGeom>
        </p:spPr>
      </p:pic>
    </p:spTree>
    <p:extLst>
      <p:ext uri="{BB962C8B-B14F-4D97-AF65-F5344CB8AC3E}">
        <p14:creationId xmlns:p14="http://schemas.microsoft.com/office/powerpoint/2010/main" val="404708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3593</TotalTime>
  <Words>3366</Words>
  <Application>Microsoft Office PowerPoint</Application>
  <PresentationFormat>Panorámica</PresentationFormat>
  <Paragraphs>227</Paragraphs>
  <Slides>43</Slides>
  <Notes>1</Notes>
  <HiddenSlides>0</HiddenSlides>
  <MMClips>2</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43</vt:i4>
      </vt:variant>
    </vt:vector>
  </HeadingPairs>
  <TitlesOfParts>
    <vt:vector size="49" baseType="lpstr">
      <vt:lpstr>Arial</vt:lpstr>
      <vt:lpstr>Arial</vt:lpstr>
      <vt:lpstr>Calibri</vt:lpstr>
      <vt:lpstr>Calibri Light</vt:lpstr>
      <vt:lpstr>Wingdings</vt:lpstr>
      <vt:lpstr>Tema de Office</vt:lpstr>
      <vt:lpstr>FUNDAMENTOS DE SEGURIDAD VIAL</vt:lpstr>
      <vt:lpstr>IT. ® RICARDO CEPEDA ALDANA </vt:lpstr>
      <vt:lpstr>CONCEPTO </vt:lpstr>
      <vt:lpstr>GENERALIDADES</vt:lpstr>
      <vt:lpstr>GENERALIDADES</vt:lpstr>
      <vt:lpstr>ESTO ES SEGURIDAD VIAL  </vt:lpstr>
      <vt:lpstr>PRESENTACION </vt:lpstr>
      <vt:lpstr>RESPONSABILIDAD EMPRESARIAL </vt:lpstr>
      <vt:lpstr>¿Cuál es el problema que debemos resolver colectivamente? </vt:lpstr>
      <vt:lpstr>Presentación de PowerPoint</vt:lpstr>
      <vt:lpstr>Para quienes ?</vt:lpstr>
      <vt:lpstr>Presentación de PowerPoint</vt:lpstr>
      <vt:lpstr>Presentación de PowerPoint</vt:lpstr>
      <vt:lpstr>Presentación de PowerPoint</vt:lpstr>
      <vt:lpstr>Presentación de PowerPoint</vt:lpstr>
      <vt:lpstr>Presentación de PowerPoint</vt:lpstr>
      <vt:lpstr>5. LEY 2050 DEL 12 DE AGOSTO DE 2020  "POR MEDIO DE LA CUAL SE MODIFICA Y ADICIONA LA LEY 1503 DE 2011 Y SE DICTAN OTRAS DISPOSICIONES EN SEGURIDAD VIAL Y TRÁNSITO" </vt:lpstr>
      <vt:lpstr>Capítulo noveno de la Ley 336 de 1996</vt:lpstr>
      <vt:lpstr>Artículo 13 de la Ley 1562 de 2012</vt:lpstr>
      <vt:lpstr>TEMA 2: PILARES </vt:lpstr>
      <vt:lpstr>FORTALECIMIENTO DE LA GESTION INSTITUCIONAL </vt:lpstr>
      <vt:lpstr>PILAR COMPORTAMIENTO </vt:lpstr>
      <vt:lpstr>COMPORTAMIENTO HUMANO </vt:lpstr>
      <vt:lpstr>VEHICULO SEGURO </vt:lpstr>
      <vt:lpstr>INFRAESTRUCTURA INTERNA</vt:lpstr>
      <vt:lpstr>INFRAESTRUCTURA EXTERNA  CAPITULO X. CLASIFICACIÓN Y USO DE LAS VÍAS ley 769 del 2002 . </vt:lpstr>
      <vt:lpstr>Presentación de PowerPoint</vt:lpstr>
      <vt:lpstr>PILAR DE ATENCIÓN A VÍCTIMAS</vt:lpstr>
      <vt:lpstr>INVESTIGACIÓN INTERNA DE ACCIDENTES DE TRÁNSITO</vt:lpstr>
      <vt:lpstr>TEMA 3:MOVILIDAD SALUDABLE, SEGURA Y SOSTENIBLE </vt:lpstr>
      <vt:lpstr>Movilidad </vt:lpstr>
      <vt:lpstr>MOVILIDAD SALUDABLE</vt:lpstr>
      <vt:lpstr>MOVILIDAD SEGURA</vt:lpstr>
      <vt:lpstr>MOVILIDAD SOSTENIBLE </vt:lpstr>
      <vt:lpstr>CONTEXTO MUNDIAL Y NACIONAL EN LA SEGURIDAD VIAL </vt:lpstr>
      <vt:lpstr>POSIBLES RIESGOS GENERADOS EN LA ZONA URBANA </vt:lpstr>
      <vt:lpstr>POSIBLES RIESGOS GENERADOS EN LA ZONA RURAL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IMPORTANCIA DEL PEATON</dc:title>
  <dc:creator>JEISSON SANTIAGO CEPEDA GUTIERREZ</dc:creator>
  <cp:lastModifiedBy>alma yiseht gutierrez peña</cp:lastModifiedBy>
  <cp:revision>11</cp:revision>
  <dcterms:created xsi:type="dcterms:W3CDTF">2021-10-23T16:32:12Z</dcterms:created>
  <dcterms:modified xsi:type="dcterms:W3CDTF">2022-12-16T22:59:05Z</dcterms:modified>
</cp:coreProperties>
</file>