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6" r:id="rId4"/>
  </p:sldMasterIdLst>
  <p:notesMasterIdLst>
    <p:notesMasterId r:id="rId15"/>
  </p:notesMasterIdLst>
  <p:handoutMasterIdLst>
    <p:handoutMasterId r:id="rId16"/>
  </p:handoutMasterIdLst>
  <p:sldIdLst>
    <p:sldId id="278" r:id="rId5"/>
    <p:sldId id="279" r:id="rId6"/>
    <p:sldId id="360" r:id="rId7"/>
    <p:sldId id="280" r:id="rId8"/>
    <p:sldId id="362" r:id="rId9"/>
    <p:sldId id="363" r:id="rId10"/>
    <p:sldId id="365" r:id="rId11"/>
    <p:sldId id="364" r:id="rId12"/>
    <p:sldId id="361" r:id="rId13"/>
    <p:sldId id="382" r:id="rId14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predeterminada" id="{08F7CD9D-1D6A-41FC-BB13-79B10FB08792}">
          <p14:sldIdLst>
            <p14:sldId id="278"/>
            <p14:sldId id="279"/>
            <p14:sldId id="360"/>
            <p14:sldId id="280"/>
            <p14:sldId id="362"/>
            <p14:sldId id="363"/>
            <p14:sldId id="365"/>
            <p14:sldId id="364"/>
            <p14:sldId id="361"/>
            <p14:sldId id="382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19" autoAdjust="0"/>
  </p:normalViewPr>
  <p:slideViewPr>
    <p:cSldViewPr snapToGrid="0">
      <p:cViewPr varScale="1">
        <p:scale>
          <a:sx n="63" d="100"/>
          <a:sy n="63" d="100"/>
        </p:scale>
        <p:origin x="8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6FB012-E420-4B95-AE63-A8D98F1E9FF8}" type="datetime1">
              <a:rPr lang="es-ES" smtClean="0"/>
              <a:t>26/10/2022</a:t>
            </a:fld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483E88-2765-4140-A04D-8B1D491FFF40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4288937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noProof="0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2BEC11F6-780B-4A70-BC74-0ABACE79CAA5}" type="datetime1">
              <a:rPr lang="es-ES" noProof="0" smtClean="0"/>
              <a:t>26/10/2022</a:t>
            </a:fld>
            <a:endParaRPr lang="es-ES" noProof="0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ES" noProof="0" dirty="0"/>
          </a:p>
        </p:txBody>
      </p:sp>
      <p:sp>
        <p:nvSpPr>
          <p:cNvPr id="5" name="Marcador de posición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 dirty="0"/>
              <a:t>Haga clic para modificar los estilos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2E6DE88F-1F85-4A27-9D34-D74A50E7B0DA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73009185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2E6DE88F-1F85-4A27-9D34-D74A50E7B0DA}" type="slidenum">
              <a:rPr lang="es-ES" smtClean="0"/>
              <a:t>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172706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AEA074-24A7-4657-AE02-A51F68EA6AA2}" type="slidenum">
              <a:rPr kumimoji="0" lang="es-ES" sz="1200" b="0" i="0" u="none" strike="noStrike" kern="1200" cap="none" spc="0" normalizeH="0" baseline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s-ES" sz="1200" b="0" i="0" u="none" strike="noStrike" kern="1200" cap="none" spc="0" normalizeH="0" baseline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78475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974F9A-0D8E-F924-8A9D-A765490C41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4CCE9C0-80E0-3F05-F333-4C11B40840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268AC06-4E25-B83B-84F9-116B8335F5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7305C6AA-9D71-4080-8813-13E932244C60}" type="datetime1">
              <a:rPr lang="es-ES" noProof="0" smtClean="0"/>
              <a:t>26/10/2022</a:t>
            </a:fld>
            <a:endParaRPr lang="es-ES" noProof="0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64437E1-3DAF-F982-6BAB-6E98AD647E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s-ES" noProof="0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AD907B1-1857-9302-D9D8-AAD230F0A2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958098529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2BCEF60-DB11-62F9-A3FC-3B1E10080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7B0F74B-75E4-4B8A-1A58-E570FB37DB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DC76E0F-554B-8E58-8FA9-1AFBA9F783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7305C6AA-9D71-4080-8813-13E932244C60}" type="datetime1">
              <a:rPr lang="es-ES" noProof="0" smtClean="0"/>
              <a:t>26/10/2022</a:t>
            </a:fld>
            <a:endParaRPr lang="es-ES" noProof="0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169A464-FBB4-86E8-BBC4-254A0C181F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s-ES" noProof="0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51EFCC6-D32E-FF00-D4E5-EB91CA25A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458424718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23CCAF-94F1-34D3-B966-5EB8FE3D5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CDD897F-ABBD-5704-7530-FE7C9A1002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25C9E79-2C4C-23D3-1865-AD96241EF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84CEA549-D5CD-4EAF-92DD-F120BAE2B00B}" type="datetime1">
              <a:rPr lang="es-ES" noProof="0" smtClean="0"/>
              <a:t>26/10/2022</a:t>
            </a:fld>
            <a:endParaRPr lang="es-ES" noProof="0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1417C03-BC28-8948-1367-17CEFEC081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s-ES" noProof="0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1C8D458-B670-7F16-7428-372DCE1C3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3827171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FDFE19-0144-2612-113D-1EF3E2C9B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8700FE2-3C2D-FA14-5E34-4EA6C76315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32D2CEB-54AC-6B75-7D78-2590ECACD9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16BF7E4-BCF2-F5E2-4B6E-36259860C6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7305C6AA-9D71-4080-8813-13E932244C60}" type="datetime1">
              <a:rPr lang="es-ES" noProof="0" smtClean="0"/>
              <a:t>26/10/2022</a:t>
            </a:fld>
            <a:endParaRPr lang="es-ES" noProof="0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CE7AC83-C4CB-49D5-2C18-B387A9DAE8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s-ES" noProof="0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8DBE74F-4A18-0D88-DF93-A4F81376B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557244877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0262E2-F00F-0E6D-A0C9-2228711B2C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ED06D4D-B598-D890-5B21-9FF27443B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3273107-E3E7-AD00-4A39-D00B501D55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0E1CCD8-FBED-F63E-A7E5-BF9E6E59F5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9AD222C2-D08F-9931-DDDB-73DD55F1FC6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FDB2F450-F05F-BC2D-851E-B0064BB368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39E704EA-5CB1-494A-9524-E0FAE6BBE6C4}" type="datetime1">
              <a:rPr lang="es-ES" noProof="0" smtClean="0"/>
              <a:t>26/10/2022</a:t>
            </a:fld>
            <a:endParaRPr lang="es-ES" noProof="0" dirty="0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47C47A57-D3DF-1FBB-312A-217A057559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s-ES" noProof="0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9E3EE9D0-2ABA-1093-1D23-7E39BAD171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2699649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14B5C2-1E51-79D2-D2AB-35BBBB013F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138C6C7-708E-5FB4-9C79-BDB9E356AC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EE842E49-C804-4EEC-9941-A438EC0B005D}" type="datetime1">
              <a:rPr lang="es-ES" noProof="0" smtClean="0"/>
              <a:t>26/10/2022</a:t>
            </a:fld>
            <a:endParaRPr lang="es-ES" noProof="0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318598B-F960-B783-4784-719F7A322B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s-ES" noProof="0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14139C7-3557-CF03-CF39-DBC69557BF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69515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09505988-7B34-9286-89AE-307D017BDD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10CB7135-DC88-46C5-8577-B4652D9D518F}" type="datetime1">
              <a:rPr lang="es-ES" noProof="0" smtClean="0"/>
              <a:t>26/10/2022</a:t>
            </a:fld>
            <a:endParaRPr lang="es-ES" noProof="0" dirty="0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DC5EE08D-ADD4-3608-FFC8-B24838415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s-ES" noProof="0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FBF2F2E-458A-F70F-5FB3-B9C019E4BA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5336621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2CF69A-B1BE-102D-67EA-FAAE5B1361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4994A99-A6DF-71B2-1DBA-9C020F7937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D4AD525-0DE4-1FD2-B80B-3D597E5C0F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E520FDC-4E86-0C56-EDB4-4F0DB4D7BE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DB0BDDAF-5FB4-4645-B812-33656A6F2B85}" type="datetime1">
              <a:rPr lang="es-ES" noProof="0" smtClean="0"/>
              <a:t>26/10/2022</a:t>
            </a:fld>
            <a:endParaRPr lang="es-ES" noProof="0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51EF17D-C358-DDCE-79E8-1AA49EB9A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s-ES" noProof="0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465674D-8BC4-1F4A-603B-D952563BD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5999117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2ABD19-32EE-56CA-76DC-0FC44A4034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57ABD3A9-2608-1A4F-439E-EF046AF9A58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7194A5C-B648-A0FE-BEE5-2D1A0DD197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078F7C4-B5FC-21F1-CF97-0548B81A67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7305C6AA-9D71-4080-8813-13E932244C60}" type="datetime1">
              <a:rPr lang="es-ES" noProof="0" smtClean="0"/>
              <a:t>26/10/2022</a:t>
            </a:fld>
            <a:endParaRPr lang="es-ES" noProof="0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4C84F1C-98A3-C3EA-DB11-105BE1B2DF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s-ES" noProof="0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F5EB709-7AEB-2743-983B-08FC7A95C1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414806623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87A8C4-A36F-5CB4-81A3-A4AFE96A15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1EE452A-534B-E9F7-651F-EBDD9B5B17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E746CFE-E6C8-E72A-2FB0-C0B7558C36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7305C6AA-9D71-4080-8813-13E932244C60}" type="datetime1">
              <a:rPr lang="es-ES" noProof="0" smtClean="0"/>
              <a:t>26/10/2022</a:t>
            </a:fld>
            <a:endParaRPr lang="es-ES" noProof="0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E263FCC-DC00-079F-C2A2-0B3E2E345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s-ES" noProof="0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2571834-05E0-5A9B-9F9A-60F376ADE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179499783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A074ED26-32EC-4634-05E7-D9664196FDB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48156DB-B5CC-9B41-37AD-0DF6FDE70A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80C3B11-1859-18E0-0DAF-2518887199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7305C6AA-9D71-4080-8813-13E932244C60}" type="datetime1">
              <a:rPr lang="es-ES" noProof="0" smtClean="0"/>
              <a:t>26/10/2022</a:t>
            </a:fld>
            <a:endParaRPr lang="es-ES" noProof="0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3EC663B-9163-BB57-724C-1F8B880798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s-ES" noProof="0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32D6239-6689-41DF-8B9A-1590312E32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876736912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798E86A-700A-93E9-86D4-8541B3AAAF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9E74484-3E7B-7BB9-15F6-656729250E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A5133A0-E7B7-9F93-B706-1B8562CA42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7305C6AA-9D71-4080-8813-13E932244C60}" type="datetime1">
              <a:rPr lang="es-ES" noProof="0" smtClean="0"/>
              <a:t>26/10/2022</a:t>
            </a:fld>
            <a:endParaRPr lang="es-ES" noProof="0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045D535-3706-0817-CBA4-0CA13D973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es-ES" noProof="0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15CF2E1-1BED-2375-0A80-D125372CCA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4050038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://www.secretariasenado.gov.co/senado/basedoc/ley_1762_2015.html#11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es.wikipedia.org/wiki/Beb%C3%A9" TargetMode="External"/><Relationship Id="rId7" Type="http://schemas.openxmlformats.org/officeDocument/2006/relationships/hyperlink" Target="https://es.wikipedia.org/wiki/Violaci%C3%B3n_sexual_infantil" TargetMode="External"/><Relationship Id="rId2" Type="http://schemas.openxmlformats.org/officeDocument/2006/relationships/hyperlink" Target="https://es.wikipedia.org/wiki/Trata_de_personas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s.wikipedia.org/wiki/Explotaci%C3%B3n_infantil" TargetMode="External"/><Relationship Id="rId5" Type="http://schemas.openxmlformats.org/officeDocument/2006/relationships/hyperlink" Target="https://es.wikipedia.org/wiki/Adolescencia" TargetMode="External"/><Relationship Id="rId4" Type="http://schemas.openxmlformats.org/officeDocument/2006/relationships/hyperlink" Target="https://es.wikipedia.org/wiki/Ni%C3%B1o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8A1C807-B9AD-4C9B-BF9F-60F0342899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1" cy="685799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0D1F047C-C727-42A7-85C5-68C5AA1B1A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89962" y="2868328"/>
            <a:ext cx="3807763" cy="1225700"/>
          </a:xfrm>
        </p:spPr>
        <p:txBody>
          <a:bodyPr rtlCol="0">
            <a:normAutofit/>
          </a:bodyPr>
          <a:lstStyle/>
          <a:p>
            <a:pPr algn="l"/>
            <a:r>
              <a:rPr lang="es-CO" sz="4000" b="1" i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LEY 599 DE 2000</a:t>
            </a:r>
            <a:endParaRPr lang="es-ES" sz="4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B93FB3F-A8D4-46D3-A1C6-C79C645637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89965" y="4157933"/>
            <a:ext cx="3485072" cy="1026544"/>
          </a:xfrm>
        </p:spPr>
        <p:txBody>
          <a:bodyPr rtlCol="0">
            <a:normAutofit/>
          </a:bodyPr>
          <a:lstStyle/>
          <a:p>
            <a:pPr algn="l" rtl="0"/>
            <a:r>
              <a:rPr lang="es-ES" sz="2300" dirty="0"/>
              <a:t>Código penal Colombiano 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14AC3E9-E718-CDBB-9D72-4D47F60F99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39804" y="2007378"/>
            <a:ext cx="3733873" cy="2438099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58118324-B8A7-D47E-CAA0-E29173B23D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39804" y="2007378"/>
            <a:ext cx="1304807" cy="350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8842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2B2D6DE-C9B5-4678-91EF-77E85F2350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1"/>
          <a:stretch/>
        </p:blipFill>
        <p:spPr>
          <a:xfrm>
            <a:off x="-8622" y="10"/>
            <a:ext cx="6096000" cy="685799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89559F60-4CE1-4E2F-86EA-1B60679F1F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3802" y="914400"/>
            <a:ext cx="5291506" cy="970450"/>
          </a:xfrm>
        </p:spPr>
        <p:txBody>
          <a:bodyPr rtlCol="0" anchor="b">
            <a:normAutofit fontScale="90000"/>
          </a:bodyPr>
          <a:lstStyle/>
          <a:p>
            <a:pPr algn="l"/>
            <a:r>
              <a:rPr lang="es-ES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PROCESO SAGRILAFT </a:t>
            </a:r>
            <a:r>
              <a:rPr lang="es-ES" sz="4000" dirty="0"/>
              <a:t>	</a:t>
            </a:r>
          </a:p>
        </p:txBody>
      </p:sp>
      <p:sp>
        <p:nvSpPr>
          <p:cNvPr id="24" name="Marcador de contenido 2">
            <a:extLst>
              <a:ext uri="{FF2B5EF4-FFF2-40B4-BE49-F238E27FC236}">
                <a16:creationId xmlns:a16="http://schemas.microsoft.com/office/drawing/2014/main" id="{F260476B-CCA6-412B-A9C5-399C34AE6F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67757" y="2799248"/>
            <a:ext cx="4403596" cy="2302141"/>
          </a:xfrm>
        </p:spPr>
        <p:txBody>
          <a:bodyPr rtlCol="0" anchor="t">
            <a:normAutofit/>
          </a:bodyPr>
          <a:lstStyle/>
          <a:p>
            <a:pPr marL="36900" lvl="0" indent="0" algn="ctr">
              <a:buNone/>
            </a:pP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Articulo:</a:t>
            </a:r>
          </a:p>
          <a:p>
            <a:pPr marL="36900" lvl="0" indent="0">
              <a:buNone/>
            </a:pP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323 </a:t>
            </a:r>
            <a:r>
              <a:rPr lang="es-E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LAVADOS DE ACTIVOS </a:t>
            </a:r>
          </a:p>
          <a:p>
            <a:pPr marL="36900" lvl="0" indent="0" rtl="0">
              <a:buNone/>
            </a:pP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324 </a:t>
            </a:r>
            <a:r>
              <a:rPr lang="es-ES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FINANCIACIÓN DEL TERRORISMO</a:t>
            </a:r>
          </a:p>
        </p:txBody>
      </p:sp>
    </p:spTree>
    <p:extLst>
      <p:ext uri="{BB962C8B-B14F-4D97-AF65-F5344CB8AC3E}">
        <p14:creationId xmlns:p14="http://schemas.microsoft.com/office/powerpoint/2010/main" val="32202356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9FBFC3E-A778-47E8-8DD0-794F57EAE3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7774" y="329184"/>
            <a:ext cx="7474226" cy="1783080"/>
          </a:xfrm>
        </p:spPr>
        <p:txBody>
          <a:bodyPr anchor="b">
            <a:normAutofit/>
          </a:bodyPr>
          <a:lstStyle/>
          <a:p>
            <a:r>
              <a:rPr lang="es-CO" sz="5400" dirty="0">
                <a:latin typeface="Arial" panose="020B0604020202020204" pitchFamily="34" charset="0"/>
                <a:cs typeface="Arial" panose="020B0604020202020204" pitchFamily="34" charset="0"/>
              </a:rPr>
              <a:t>IT. ® RICARDO CEPEDA ALDANA 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2A6DCD6-B9FE-4E76-BF98-9A49E6CF846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226" r="5226"/>
          <a:stretch/>
        </p:blipFill>
        <p:spPr>
          <a:xfrm>
            <a:off x="0" y="10"/>
            <a:ext cx="5194851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994A4E4-38C7-40CA-9F85-A560A64A81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2" y="2279374"/>
            <a:ext cx="6562934" cy="3911114"/>
          </a:xfrm>
        </p:spPr>
        <p:txBody>
          <a:bodyPr>
            <a:normAutofit/>
          </a:bodyPr>
          <a:lstStyle/>
          <a:p>
            <a:r>
              <a:rPr lang="es-CO" sz="2000" dirty="0">
                <a:latin typeface="Arial" panose="020B0604020202020204" pitchFamily="34" charset="0"/>
                <a:cs typeface="Arial" panose="020B0604020202020204" pitchFamily="34" charset="0"/>
              </a:rPr>
              <a:t>Abogado Universidad Cooperativa de Colombia </a:t>
            </a:r>
          </a:p>
          <a:p>
            <a:r>
              <a:rPr lang="es-CO" sz="2000" dirty="0">
                <a:latin typeface="Arial" panose="020B0604020202020204" pitchFamily="34" charset="0"/>
                <a:cs typeface="Arial" panose="020B0604020202020204" pitchFamily="34" charset="0"/>
              </a:rPr>
              <a:t>Especialista  Derecho Sancionatorio </a:t>
            </a:r>
          </a:p>
          <a:p>
            <a:r>
              <a:rPr lang="es-CO" sz="2000" dirty="0">
                <a:latin typeface="Arial" panose="020B0604020202020204" pitchFamily="34" charset="0"/>
                <a:cs typeface="Arial" panose="020B0604020202020204" pitchFamily="34" charset="0"/>
              </a:rPr>
              <a:t>Técnico profesional en seguridad vial </a:t>
            </a:r>
          </a:p>
          <a:p>
            <a:r>
              <a:rPr lang="es-CO" sz="2000" dirty="0">
                <a:latin typeface="Arial" panose="020B0604020202020204" pitchFamily="34" charset="0"/>
                <a:cs typeface="Arial" panose="020B0604020202020204" pitchFamily="34" charset="0"/>
              </a:rPr>
              <a:t>Auditor BASC versión 6- 2022 </a:t>
            </a:r>
          </a:p>
          <a:p>
            <a:r>
              <a:rPr lang="es-CO" sz="2000" dirty="0">
                <a:latin typeface="Arial" panose="020B0604020202020204" pitchFamily="34" charset="0"/>
                <a:cs typeface="Arial" panose="020B0604020202020204" pitchFamily="34" charset="0"/>
              </a:rPr>
              <a:t>Experto Auditor en seguridad vial  </a:t>
            </a:r>
          </a:p>
          <a:p>
            <a:r>
              <a:rPr lang="es-CO" sz="2000" dirty="0">
                <a:latin typeface="Arial" panose="020B0604020202020204" pitchFamily="34" charset="0"/>
                <a:cs typeface="Arial" panose="020B0604020202020204" pitchFamily="34" charset="0"/>
              </a:rPr>
              <a:t>Auditor SIPLAFT / SAGRILAFT </a:t>
            </a:r>
          </a:p>
          <a:p>
            <a:r>
              <a:rPr lang="es-CO" sz="2000" dirty="0">
                <a:latin typeface="Arial" panose="020B0604020202020204" pitchFamily="34" charset="0"/>
                <a:cs typeface="Arial" panose="020B0604020202020204" pitchFamily="34" charset="0"/>
              </a:rPr>
              <a:t>Gestión del Riesgo </a:t>
            </a:r>
          </a:p>
          <a:p>
            <a:r>
              <a:rPr lang="es-CO" sz="2000" dirty="0">
                <a:latin typeface="Arial" panose="020B0604020202020204" pitchFamily="34" charset="0"/>
                <a:cs typeface="Arial" panose="020B0604020202020204" pitchFamily="34" charset="0"/>
              </a:rPr>
              <a:t>Diplomado en Seguridad Vial y Reconstrucción de Accidente.</a:t>
            </a:r>
          </a:p>
          <a:p>
            <a:r>
              <a:rPr lang="es-CO" sz="2000" dirty="0">
                <a:latin typeface="Arial" panose="020B0604020202020204" pitchFamily="34" charset="0"/>
                <a:cs typeface="Arial" panose="020B0604020202020204" pitchFamily="34" charset="0"/>
              </a:rPr>
              <a:t>CURSO PRIMAT 2010. </a:t>
            </a:r>
          </a:p>
        </p:txBody>
      </p:sp>
    </p:spTree>
    <p:extLst>
      <p:ext uri="{BB962C8B-B14F-4D97-AF65-F5344CB8AC3E}">
        <p14:creationId xmlns:p14="http://schemas.microsoft.com/office/powerpoint/2010/main" val="947306705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69BFB7-0CD5-6E2E-9A44-1EEF7649B5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CO" b="1" i="0" u="none" strike="noStrike" dirty="0">
                <a:solidFill>
                  <a:srgbClr val="BE9E55"/>
                </a:solidFill>
                <a:effectLst/>
                <a:latin typeface="Open Sans" panose="020B0606030504020204" pitchFamily="34" charset="0"/>
              </a:rPr>
              <a:t>ARTÍCULO 323. LAVADO DE ACTIVOS.</a:t>
            </a:r>
            <a:endParaRPr lang="es-CO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588A4BF-2C92-7046-0D5D-DA0E3F2F1E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0798" y="1690688"/>
            <a:ext cx="9779872" cy="417195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s-MX" b="0" i="0" dirty="0">
                <a:solidFill>
                  <a:schemeClr val="tx1"/>
                </a:solidFill>
                <a:effectLst/>
                <a:latin typeface="Open Sans" panose="020B0606030504020204" pitchFamily="34" charset="0"/>
              </a:rPr>
              <a:t>&lt;</a:t>
            </a:r>
            <a:r>
              <a:rPr lang="es-MX" b="0" i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Artículo modificado por el artículo </a:t>
            </a:r>
            <a:r>
              <a:rPr lang="es-MX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11</a:t>
            </a:r>
            <a:r>
              <a:rPr lang="es-MX" b="0" i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de la Ley 1762 de 2015. El nuevo texto es el siguiente:&gt; </a:t>
            </a:r>
            <a:r>
              <a:rPr lang="es-MX" b="1" i="0" u="sng" dirty="0"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El que:</a:t>
            </a:r>
          </a:p>
          <a:p>
            <a:pPr algn="just"/>
            <a:endParaRPr lang="es-MX" b="1" i="0" u="sng" dirty="0">
              <a:solidFill>
                <a:srgbClr val="FF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algn="just"/>
            <a:r>
              <a:rPr lang="es-MX" b="1" u="sng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s-MX" b="0" i="0" u="sng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dquiera</a:t>
            </a:r>
          </a:p>
          <a:p>
            <a:pPr lvl="1" algn="just"/>
            <a:r>
              <a:rPr lang="es-MX" u="sng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s-MX" b="0" i="0" u="sng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esguarde</a:t>
            </a:r>
          </a:p>
          <a:p>
            <a:pPr lvl="1" algn="just"/>
            <a:r>
              <a:rPr lang="es-MX" b="0" i="0" u="sng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Invierta</a:t>
            </a:r>
          </a:p>
          <a:p>
            <a:pPr lvl="1" algn="just"/>
            <a:r>
              <a:rPr lang="es-MX" b="0" i="0" u="sng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Transporte </a:t>
            </a:r>
          </a:p>
          <a:p>
            <a:pPr lvl="1" algn="just"/>
            <a:r>
              <a:rPr lang="es-MX" u="sng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s-MX" b="0" i="0" u="sng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ransforme</a:t>
            </a:r>
          </a:p>
          <a:p>
            <a:pPr lvl="1" algn="just"/>
            <a:r>
              <a:rPr lang="es-MX" u="sng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s-MX" b="0" i="0" u="sng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lmacene</a:t>
            </a:r>
          </a:p>
          <a:p>
            <a:pPr lvl="1" algn="just"/>
            <a:r>
              <a:rPr lang="es-MX" u="sng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s-MX" b="0" i="0" u="sng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onserve</a:t>
            </a:r>
          </a:p>
          <a:p>
            <a:pPr lvl="1" algn="just"/>
            <a:r>
              <a:rPr lang="es-MX" u="sng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s-MX" b="0" i="0" u="sng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ustodie o </a:t>
            </a:r>
          </a:p>
          <a:p>
            <a:pPr lvl="1" algn="just"/>
            <a:r>
              <a:rPr lang="es-MX" u="sng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s-MX" b="0" i="0" u="sng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dministre </a:t>
            </a:r>
          </a:p>
          <a:p>
            <a:pPr marL="457200" lvl="1" indent="0" algn="just">
              <a:buNone/>
            </a:pPr>
            <a:endParaRPr lang="es-MX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errar llave 3">
            <a:extLst>
              <a:ext uri="{FF2B5EF4-FFF2-40B4-BE49-F238E27FC236}">
                <a16:creationId xmlns:a16="http://schemas.microsoft.com/office/drawing/2014/main" id="{E7A255D0-1307-56BF-A6CF-088B1D0F5AE3}"/>
              </a:ext>
            </a:extLst>
          </p:cNvPr>
          <p:cNvSpPr/>
          <p:nvPr/>
        </p:nvSpPr>
        <p:spPr>
          <a:xfrm>
            <a:off x="3368842" y="2464067"/>
            <a:ext cx="664143" cy="272395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40226BA-6468-AD42-EBBF-FBC259EB30F7}"/>
              </a:ext>
            </a:extLst>
          </p:cNvPr>
          <p:cNvSpPr txBox="1"/>
          <p:nvPr/>
        </p:nvSpPr>
        <p:spPr>
          <a:xfrm>
            <a:off x="4032985" y="3314998"/>
            <a:ext cx="7507706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b="1" i="0" u="sng" dirty="0">
                <a:solidFill>
                  <a:srgbClr val="0070C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Bienes que tengan su origen</a:t>
            </a:r>
            <a:r>
              <a:rPr lang="es-MX" sz="3200" b="1" i="0" u="sng" dirty="0"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mediato</a:t>
            </a:r>
            <a:r>
              <a:rPr lang="es-MX" sz="3200" b="1" i="0" u="sng" dirty="0">
                <a:solidFill>
                  <a:srgbClr val="0070C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o </a:t>
            </a:r>
            <a:r>
              <a:rPr lang="es-MX" sz="3200" b="1" i="0" u="sng" dirty="0"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inmediato</a:t>
            </a:r>
            <a:r>
              <a:rPr lang="es-MX" sz="3200" b="1" i="0" u="sng" dirty="0">
                <a:solidFill>
                  <a:srgbClr val="0070C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en </a:t>
            </a:r>
            <a:r>
              <a:rPr lang="es-MX" sz="3200" b="1" u="sng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 siguientes actividades</a:t>
            </a:r>
            <a:r>
              <a:rPr lang="es-MX" b="1" i="0" u="sng" dirty="0">
                <a:solidFill>
                  <a:srgbClr val="0070C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s-CO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CO" dirty="0"/>
          </a:p>
        </p:txBody>
      </p:sp>
      <p:sp>
        <p:nvSpPr>
          <p:cNvPr id="8" name="Flecha: a la derecha 7">
            <a:extLst>
              <a:ext uri="{FF2B5EF4-FFF2-40B4-BE49-F238E27FC236}">
                <a16:creationId xmlns:a16="http://schemas.microsoft.com/office/drawing/2014/main" id="{5F9BF023-51CB-D83C-198D-40A383DB2D87}"/>
              </a:ext>
            </a:extLst>
          </p:cNvPr>
          <p:cNvSpPr/>
          <p:nvPr/>
        </p:nvSpPr>
        <p:spPr>
          <a:xfrm flipV="1">
            <a:off x="9284368" y="5413302"/>
            <a:ext cx="2069432" cy="47249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065DB118-B37E-A8F7-6289-EDBAB93BC6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2999" y="4997715"/>
            <a:ext cx="3443839" cy="1715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52460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7BFA966-11E7-6F58-18D2-2A45E8518E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28408"/>
          </a:xfrm>
        </p:spPr>
        <p:txBody>
          <a:bodyPr/>
          <a:lstStyle/>
          <a:p>
            <a:pPr algn="ctr"/>
            <a:r>
              <a:rPr lang="es-CO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ACTIVIDADES DELICTIVAS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DE9E02A-EDAD-F84A-9931-137740F6A2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es-MX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s-MX" b="1" i="0" dirty="0"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ráfico de migrantes</a:t>
            </a:r>
            <a:r>
              <a:rPr lang="es-MX" b="0" i="0" dirty="0">
                <a:solidFill>
                  <a:srgbClr val="4B494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s-MX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El que </a:t>
            </a:r>
            <a:r>
              <a:rPr lang="es-MX" b="1" i="0" dirty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promueva, induzca, constriña, facilite, financie, colabore</a:t>
            </a:r>
            <a:r>
              <a:rPr lang="es-MX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o de cualquier otra forma participe en la entrada o salida de personas del país, sin el cumplimiento de los requisitos legales, con el ánimo de lucrarse o cualquier otro provecho para si o otra persona, incurrirá en prisión de noventa y seis (96) a ciento cuarenta y cuatro (144) meses y una multa de sesenta y seis punto sesenta y seis (66.66) a ciento cincuenta (150) salarios mínimos legales mensuales vigentes al momento de la sentencia condenatoria.</a:t>
            </a:r>
          </a:p>
          <a:p>
            <a:pPr marL="0" indent="0" algn="just">
              <a:buNone/>
            </a:pPr>
            <a:endParaRPr lang="es-MX" b="0" i="0" dirty="0">
              <a:solidFill>
                <a:srgbClr val="4B4949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MX" b="1" i="0" dirty="0"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Trata de Personas</a:t>
            </a:r>
            <a:r>
              <a:rPr lang="es-MX" b="1" i="0" dirty="0">
                <a:solidFill>
                  <a:srgbClr val="4B494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s-MX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El que </a:t>
            </a:r>
            <a:r>
              <a:rPr lang="es-MX" b="1" i="0" dirty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capte, traslade, acoja o reciba </a:t>
            </a:r>
            <a:r>
              <a:rPr lang="es-MX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 una persona, dentro del territorio nacional o hacia el exterior, con fines de explotación, incurrirá en prisión de trece (13) a veintitrés (23) años y una multa de ochocientos (800) a mil quinientos (1.500) salarios mínimos legales mensuales vigentes".</a:t>
            </a:r>
            <a:endParaRPr lang="es-CO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86951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83640F0-FB7C-AF89-9879-A69B6D33FA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19764"/>
            <a:ext cx="10515600" cy="5657199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es-MX" b="1" i="0" dirty="0"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Extorsión</a:t>
            </a:r>
            <a:r>
              <a:rPr lang="es-MX" b="1" i="0" dirty="0">
                <a:solidFill>
                  <a:srgbClr val="4B494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s-MX" b="0" i="0" dirty="0">
                <a:solidFill>
                  <a:srgbClr val="4B494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El que </a:t>
            </a:r>
            <a:r>
              <a:rPr lang="es-MX" sz="2000" b="1" i="0" dirty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constriña</a:t>
            </a:r>
            <a:r>
              <a:rPr lang="es-MX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a otro a </a:t>
            </a:r>
            <a:r>
              <a:rPr lang="es-MX" sz="2000" b="1" i="0" dirty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hacer, tolerar u omitir </a:t>
            </a:r>
            <a:r>
              <a:rPr lang="es-MX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alguna cosa, con el propósito de obtener provecho ilícito o cualquier utilidad ilícita o beneficio ilícito, para sí o para un tercero, incurrirá en prisión de ciento noventa y dos (192) a doscientos ochenta y ocho (288) meses y multa de ochocientos (800) a mil ochocientos (1.800) salarios mínimos legales mensuales vigentes.</a:t>
            </a:r>
            <a:br>
              <a:rPr lang="es-MX" sz="2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MX" b="0" i="0" dirty="0">
              <a:solidFill>
                <a:srgbClr val="4B4949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es-MX" b="1" i="0" dirty="0">
                <a:solidFill>
                  <a:srgbClr val="4B494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Enriquecimiento ilícito</a:t>
            </a:r>
            <a:r>
              <a:rPr lang="es-MX" dirty="0">
                <a:solidFill>
                  <a:srgbClr val="4B494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s-MX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El que de manera directa o por interpuesta persona obtenga, para sí o para otro, </a:t>
            </a:r>
            <a:r>
              <a:rPr lang="es-MX" sz="2000" b="1" i="0" dirty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incremento patrimonial no justificado</a:t>
            </a:r>
            <a:r>
              <a:rPr lang="es-MX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derivado en una u otra forma de actividades delictivas incurrirá, por esa sola conducta, en prisión de noventa y seis (96) a ciento ochenta (180) meses y multa correspondiente al doble del valor del incremento ilícito logrado, sin que supere el equivalente a cincuenta mil (50.000) salarios mínimos legales mensuales vigentes.</a:t>
            </a:r>
            <a:b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b="0" i="0" dirty="0">
                <a:solidFill>
                  <a:srgbClr val="4B494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 algn="just">
              <a:buNone/>
            </a:pPr>
            <a:r>
              <a:rPr lang="es-MX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s-MX" b="1" i="0" dirty="0"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ecuestro </a:t>
            </a:r>
            <a:r>
              <a:rPr lang="es-MX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s-MX" b="1" i="0" dirty="0"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xtorsivo</a:t>
            </a:r>
            <a:r>
              <a:rPr lang="es-MX" dirty="0">
                <a:solidFill>
                  <a:srgbClr val="4B494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s-MX" sz="2100" b="0" i="0" dirty="0">
                <a:solidFill>
                  <a:srgbClr val="4B494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El que </a:t>
            </a:r>
            <a:r>
              <a:rPr lang="es-MX" sz="2100" b="1" i="0" dirty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arrebate, sustraiga, retenga u oculte </a:t>
            </a:r>
            <a:r>
              <a:rPr lang="es-MX" sz="2100" b="0" i="0" dirty="0">
                <a:solidFill>
                  <a:srgbClr val="4B494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 una persona, con el propósito de exigir por su libertad un provecho o cualquier utilidad, o para que se haga u omita algo, o con fines publicitarios o de carácter político, incurrirá en prisión de veinte (20) a veintiocho (28) años y multa de dos mil (2.000) a cuatro mil (4.000) salarios mínimos legales mensuales vigentes.</a:t>
            </a:r>
          </a:p>
          <a:p>
            <a:pPr marL="0" indent="0">
              <a:buNone/>
            </a:pP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8532912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83640F0-FB7C-AF89-9879-A69B6D33FA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10139"/>
            <a:ext cx="10515600" cy="5666824"/>
          </a:xfrm>
        </p:spPr>
        <p:txBody>
          <a:bodyPr/>
          <a:lstStyle/>
          <a:p>
            <a:pPr algn="just"/>
            <a:r>
              <a:rPr lang="es-MX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Rebelión: </a:t>
            </a:r>
            <a:r>
              <a:rPr lang="es-MX" sz="1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Los que mediante el empleo de las armas pretendan derrocar al Gobierno Nacional, o suprimir o modificar el régimen constitucional o legal vigente, incurrirán en prisión de seis (6) a nueve (9) años y multa de cien (100) a doscientos (200) salarios mínimos legales mensuales vigentes</a:t>
            </a:r>
            <a:r>
              <a:rPr lang="es-MX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s-MX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ráfico de Menores de Edad</a:t>
            </a:r>
            <a:r>
              <a:rPr lang="es-MX" sz="1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: El </a:t>
            </a:r>
            <a:r>
              <a:rPr lang="es-MX" sz="1800" b="1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tráfico de menores</a:t>
            </a:r>
            <a:r>
              <a:rPr lang="es-MX" sz="1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o </a:t>
            </a:r>
            <a:r>
              <a:rPr lang="es-MX" sz="1800" b="1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trata infantil</a:t>
            </a:r>
            <a:r>
              <a:rPr lang="es-MX" sz="1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es una forma de </a:t>
            </a:r>
            <a:r>
              <a:rPr lang="es-MX" sz="1800" b="0" i="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  <a:hlinkClick r:id="rId2" tooltip="Trata de persona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trata de personas</a:t>
            </a:r>
            <a:r>
              <a:rPr lang="es-MX" sz="1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que describe el traslado o reclutamiento de </a:t>
            </a:r>
            <a:r>
              <a:rPr lang="es-MX" sz="1800" b="0" i="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  <a:hlinkClick r:id="rId3" tooltip="Bebé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bebés</a:t>
            </a:r>
            <a:r>
              <a:rPr lang="es-MX" sz="1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, </a:t>
            </a:r>
            <a:r>
              <a:rPr lang="es-MX" sz="1800" b="0" i="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  <a:hlinkClick r:id="rId4" tooltip="Niño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niños</a:t>
            </a:r>
            <a:r>
              <a:rPr lang="es-MX" sz="1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o </a:t>
            </a:r>
            <a:r>
              <a:rPr lang="es-MX" sz="1800" b="0" i="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  <a:hlinkClick r:id="rId5" tooltip="Adolescencia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adolescentes</a:t>
            </a:r>
            <a:r>
              <a:rPr lang="es-MX" sz="1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de un </a:t>
            </a:r>
            <a:r>
              <a:rPr lang="es-MX" sz="1800" b="0" i="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  <a:hlinkClick r:id="rId6" tooltip="Explotación infanti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lugar a otro para explotarlos</a:t>
            </a:r>
            <a:r>
              <a:rPr lang="es-MX" sz="1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siendo los más comunes el </a:t>
            </a:r>
            <a:r>
              <a:rPr lang="es-MX" sz="1800" b="0" i="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  <a:hlinkClick r:id="rId6" tooltip="Explotación infanti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laboral</a:t>
            </a:r>
            <a:r>
              <a:rPr lang="es-MX" sz="1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y </a:t>
            </a:r>
            <a:r>
              <a:rPr lang="es-MX" sz="1800" b="0" i="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  <a:hlinkClick r:id="rId7" tooltip="Violación sexual infanti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sexual</a:t>
            </a:r>
            <a:r>
              <a:rPr lang="es-MX" sz="1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algn="just"/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s-MX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inanciación del terrorismo y administración de recursos relacionados con actividades terroristas, </a:t>
            </a:r>
          </a:p>
          <a:p>
            <a:pPr algn="just"/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s-MX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ráfico de drogas tóxicas, </a:t>
            </a:r>
          </a:p>
          <a:p>
            <a:pPr algn="just"/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s-MX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stupefacientes o sustancias sicotrópicas, </a:t>
            </a:r>
          </a:p>
          <a:p>
            <a:pPr algn="just"/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s-MX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elitos contra el sistema financiero, </a:t>
            </a: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2030098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98F4855-B3F3-87FA-A1EA-FC3CC1DA4D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607027"/>
          </a:xfrm>
        </p:spPr>
        <p:txBody>
          <a:bodyPr>
            <a:normAutofit fontScale="90000"/>
          </a:bodyPr>
          <a:lstStyle/>
          <a:p>
            <a:pPr algn="just"/>
            <a:r>
              <a:rPr lang="es-MX" sz="2800" b="1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Fabricación, tráfico, porte o tenencia de armas de fuego, accesorios, partes o municiones</a:t>
            </a:r>
            <a:br>
              <a:rPr lang="es-MX" sz="1800" b="1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</a:br>
            <a:br>
              <a:rPr lang="es-MX" sz="1800" b="1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</a:br>
            <a:endParaRPr lang="es-CO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83640F0-FB7C-AF89-9879-A69B6D33FA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573" y="1288064"/>
            <a:ext cx="6380747" cy="5170488"/>
          </a:xfrm>
        </p:spPr>
        <p:txBody>
          <a:bodyPr>
            <a:normAutofit fontScale="47500" lnSpcReduction="20000"/>
          </a:bodyPr>
          <a:lstStyle/>
          <a:p>
            <a:pPr fontAlgn="base">
              <a:lnSpc>
                <a:spcPct val="120000"/>
              </a:lnSpc>
              <a:spcBef>
                <a:spcPts val="0"/>
              </a:spcBef>
            </a:pPr>
            <a:r>
              <a:rPr lang="es-MX" sz="49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El que sin permiso de autoridad competente importe, trafique, fabrique, transporte, almacene, distribuya, venda, suministre, repare, porte o tenga en un lugar armas de fuego de defensa personal, sus partes esenciales, accesorios esenciales o municiones, incurrirá en prisión de nueve (9) a doce (12) años.</a:t>
            </a:r>
            <a:br>
              <a:rPr lang="es-MX" sz="49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</a:br>
            <a:br>
              <a:rPr lang="es-MX" sz="49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</a:br>
            <a:r>
              <a:rPr lang="es-MX" sz="49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En la misma pena incurrirá cuando se trate de armas de fuego de fabricación hechiza o artesanal, salvo las escopetas de fisto en zonas rurales.</a:t>
            </a:r>
            <a:br>
              <a:rPr lang="es-MX" sz="49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</a:br>
            <a:endParaRPr lang="es-MX" sz="4900" b="0" i="0" dirty="0">
              <a:solidFill>
                <a:srgbClr val="333333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26" name="Picture 2" descr="Este es el decreto que regula uso y porte de armas traumáticas | Ámbito  Jurídico">
            <a:extLst>
              <a:ext uri="{FF2B5EF4-FFF2-40B4-BE49-F238E27FC236}">
                <a16:creationId xmlns:a16="http://schemas.microsoft.com/office/drawing/2014/main" id="{7673F89D-C5D9-4892-D159-4CC46D796EE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96"/>
          <a:stretch/>
        </p:blipFill>
        <p:spPr bwMode="auto">
          <a:xfrm>
            <a:off x="7632834" y="2065372"/>
            <a:ext cx="2931693" cy="3199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13431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0CF850A-7C0A-FDDC-6738-B42BC804F5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7333" y="731520"/>
            <a:ext cx="9268326" cy="525293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s-MX" b="1" i="0" dirty="0">
                <a:solidFill>
                  <a:srgbClr val="00B0F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ADEMAS ESTOS DELITOS </a:t>
            </a:r>
          </a:p>
          <a:p>
            <a:endParaRPr lang="es-MX" b="0" i="0" dirty="0">
              <a:solidFill>
                <a:srgbClr val="4B4949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dirty="0">
                <a:solidFill>
                  <a:srgbClr val="4B494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s-MX" b="0" i="0" dirty="0">
                <a:solidFill>
                  <a:srgbClr val="4B494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elitos contra la administración pública, </a:t>
            </a:r>
          </a:p>
          <a:p>
            <a:r>
              <a:rPr lang="es-MX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s-MX" b="0" i="0" u="sng" dirty="0"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ontrabando</a:t>
            </a:r>
            <a:r>
              <a:rPr lang="es-MX" b="0" i="0" dirty="0">
                <a:solidFill>
                  <a:srgbClr val="4B494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  <a:p>
            <a:r>
              <a:rPr lang="es-MX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s-MX" b="0" i="0" dirty="0"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ontrabando de hidrocarburos o sus derivados, </a:t>
            </a:r>
          </a:p>
          <a:p>
            <a:pPr marL="0" indent="0">
              <a:buNone/>
            </a:pPr>
            <a:r>
              <a:rPr lang="es-MX" b="0" i="0" dirty="0"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fraude aduanero </a:t>
            </a:r>
            <a:r>
              <a:rPr lang="es-MX" b="0" i="0" u="sng" dirty="0"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 favorecimiento y facilitación del contrabando</a:t>
            </a:r>
            <a:r>
              <a:rPr lang="es-MX" b="0" i="0" dirty="0"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  <a:p>
            <a:pPr algn="just"/>
            <a:r>
              <a:rPr lang="es-MX" dirty="0">
                <a:solidFill>
                  <a:srgbClr val="4B494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s-MX" b="0" i="0" dirty="0">
                <a:solidFill>
                  <a:srgbClr val="4B494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avorecimiento de contrabando de hidrocarburos o sus derivados, en cualquiera de sus formas, </a:t>
            </a:r>
            <a:r>
              <a:rPr lang="es-MX" b="0" i="0" u="sng" dirty="0">
                <a:solidFill>
                  <a:srgbClr val="4B494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 vinculados con el producto de delitos ejecutados bajo concierto para delinquir, o les dé a los bienes provenientes de dichas actividades apariencia de legalidad o los legalice, oculte o encubra la verdadera naturaleza, origen, ubicación, destino, movimiento o derecho sobre tales bienes</a:t>
            </a:r>
            <a:endParaRPr lang="es-CO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5897572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70E429-D645-A5E7-573E-7A869D78CF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4" y="609600"/>
            <a:ext cx="10999385" cy="2023254"/>
          </a:xfrm>
        </p:spPr>
        <p:txBody>
          <a:bodyPr>
            <a:noAutofit/>
          </a:bodyPr>
          <a:lstStyle/>
          <a:p>
            <a:pPr algn="ctr"/>
            <a:r>
              <a:rPr lang="es-MX" sz="40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GRACIAS </a:t>
            </a:r>
            <a:endParaRPr lang="es-CO" sz="40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D3CD4C9-2766-12D7-472B-434AFBBB10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59710" y="2581031"/>
            <a:ext cx="1940888" cy="1644116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55517BA7-B779-6CFC-4248-9D07373ABD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942" y="2402014"/>
            <a:ext cx="3733873" cy="2438099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1CFBFF51-6110-933F-29AF-12A09D0D8D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02796" y="4531655"/>
            <a:ext cx="1304807" cy="308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62839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0585E981-8C91-4205-A0C3-C991F42B4C9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4B270AB-C138-415C-897E-3C24487DECF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C4C00F4-06E9-43E3-AD97-88A857CEFA82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1077</TotalTime>
  <Words>886</Words>
  <Application>Microsoft Office PowerPoint</Application>
  <PresentationFormat>Panorámica</PresentationFormat>
  <Paragraphs>54</Paragraphs>
  <Slides>10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Open Sans</vt:lpstr>
      <vt:lpstr>Tema de Office</vt:lpstr>
      <vt:lpstr>LEY 599 DE 2000</vt:lpstr>
      <vt:lpstr>PROCESO SAGRILAFT  </vt:lpstr>
      <vt:lpstr>IT. ® RICARDO CEPEDA ALDANA </vt:lpstr>
      <vt:lpstr>ARTÍCULO 323. LAVADO DE ACTIVOS.</vt:lpstr>
      <vt:lpstr>ACTIVIDADES DELICTIVAS </vt:lpstr>
      <vt:lpstr>Presentación de PowerPoint</vt:lpstr>
      <vt:lpstr>Presentación de PowerPoint</vt:lpstr>
      <vt:lpstr>Fabricación, tráfico, porte o tenencia de armas de fuego, accesorios, partes o municiones  </vt:lpstr>
      <vt:lpstr>Presentación de PowerPoint</vt:lpstr>
      <vt:lpstr>GRACIAS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LEY 599 DE 2000</dc:title>
  <dc:creator>alma yiseht gutierrez peña</dc:creator>
  <cp:lastModifiedBy>alma yiseht gutierrez peña</cp:lastModifiedBy>
  <cp:revision>2</cp:revision>
  <dcterms:created xsi:type="dcterms:W3CDTF">2022-09-23T22:39:42Z</dcterms:created>
  <dcterms:modified xsi:type="dcterms:W3CDTF">2022-10-26T12:29:14Z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